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onsolas" panose="020B0609020204030204" pitchFamily="49" charset="0"/>
      <p:regular r:id="rId18"/>
      <p:bold r:id="rId19"/>
      <p:italic r:id="rId20"/>
      <p:boldItalic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538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10.svg"/><Relationship Id="rId4" Type="http://schemas.openxmlformats.org/officeDocument/2006/relationships/image" Target="../media/image20.sv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9.svg"/><Relationship Id="rId11" Type="http://schemas.openxmlformats.org/officeDocument/2006/relationships/image" Target="../media/image3.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3043118"/>
            <a:ext cx="964668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Galaxies Algorithm Documentation</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Design &amp; Analysis of Algorithms (DAA)</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comprehensive guide to algorithms implemented in the Galaxies puzzle game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2703" y="528518"/>
            <a:ext cx="5352455" cy="600670"/>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Algorithmic Paradigms</a:t>
            </a:r>
            <a:endParaRPr lang="en-US" sz="3750" dirty="0"/>
          </a:p>
        </p:txBody>
      </p:sp>
      <p:sp>
        <p:nvSpPr>
          <p:cNvPr id="3" name="Text 1"/>
          <p:cNvSpPr/>
          <p:nvPr/>
        </p:nvSpPr>
        <p:spPr>
          <a:xfrm>
            <a:off x="672703" y="1513522"/>
            <a:ext cx="13284994"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Here are the algorithmic paradigms relevant to the Galaxies game:</a:t>
            </a:r>
            <a:endParaRPr lang="en-US" sz="1500" dirty="0"/>
          </a:p>
        </p:txBody>
      </p:sp>
      <p:sp>
        <p:nvSpPr>
          <p:cNvPr id="4" name="Shape 2"/>
          <p:cNvSpPr/>
          <p:nvPr/>
        </p:nvSpPr>
        <p:spPr>
          <a:xfrm>
            <a:off x="672703" y="2037159"/>
            <a:ext cx="6546413" cy="3159204"/>
          </a:xfrm>
          <a:prstGeom prst="roundRect">
            <a:avLst>
              <a:gd name="adj" fmla="val 2555"/>
            </a:avLst>
          </a:prstGeom>
          <a:solidFill>
            <a:srgbClr val="DADBF1"/>
          </a:solidFill>
          <a:ln w="7620">
            <a:solidFill>
              <a:srgbClr val="C0C1D7"/>
            </a:solidFill>
            <a:prstDash val="solid"/>
          </a:ln>
        </p:spPr>
      </p:sp>
      <p:sp>
        <p:nvSpPr>
          <p:cNvPr id="5" name="Shape 3"/>
          <p:cNvSpPr/>
          <p:nvPr/>
        </p:nvSpPr>
        <p:spPr>
          <a:xfrm>
            <a:off x="872490" y="2236946"/>
            <a:ext cx="576501" cy="576501"/>
          </a:xfrm>
          <a:prstGeom prst="roundRect">
            <a:avLst>
              <a:gd name="adj" fmla="val 15859618"/>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962" y="2395418"/>
            <a:ext cx="259437" cy="259437"/>
          </a:xfrm>
          <a:prstGeom prst="rect">
            <a:avLst/>
          </a:prstGeom>
        </p:spPr>
      </p:pic>
      <p:sp>
        <p:nvSpPr>
          <p:cNvPr id="7" name="Text 4"/>
          <p:cNvSpPr/>
          <p:nvPr/>
        </p:nvSpPr>
        <p:spPr>
          <a:xfrm>
            <a:off x="872490" y="3005614"/>
            <a:ext cx="2402562" cy="300276"/>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1. Greedy Paradigm</a:t>
            </a:r>
            <a:endParaRPr lang="en-US" sz="1850" dirty="0"/>
          </a:p>
        </p:txBody>
      </p:sp>
      <p:sp>
        <p:nvSpPr>
          <p:cNvPr id="8" name="Text 5"/>
          <p:cNvSpPr/>
          <p:nvPr/>
        </p:nvSpPr>
        <p:spPr>
          <a:xfrm>
            <a:off x="872490" y="3421142"/>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What: Make locally optimal choice at each step</a:t>
            </a:r>
            <a:endParaRPr lang="en-US" sz="1500" dirty="0"/>
          </a:p>
        </p:txBody>
      </p:sp>
      <p:sp>
        <p:nvSpPr>
          <p:cNvPr id="9" name="Text 6"/>
          <p:cNvSpPr/>
          <p:nvPr/>
        </p:nvSpPr>
        <p:spPr>
          <a:xfrm>
            <a:off x="872490" y="3843814"/>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When: Difficult global optimization problem</a:t>
            </a:r>
            <a:endParaRPr lang="en-US" sz="1500" dirty="0"/>
          </a:p>
        </p:txBody>
      </p:sp>
      <p:sp>
        <p:nvSpPr>
          <p:cNvPr id="10" name="Text 7"/>
          <p:cNvSpPr/>
          <p:nvPr/>
        </p:nvSpPr>
        <p:spPr>
          <a:xfrm>
            <a:off x="872490" y="4266486"/>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Example: Hint selection</a:t>
            </a:r>
            <a:endParaRPr lang="en-US" sz="1500" dirty="0"/>
          </a:p>
        </p:txBody>
      </p:sp>
      <p:sp>
        <p:nvSpPr>
          <p:cNvPr id="11" name="Text 8"/>
          <p:cNvSpPr/>
          <p:nvPr/>
        </p:nvSpPr>
        <p:spPr>
          <a:xfrm>
            <a:off x="872490" y="4689158"/>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Trade-off: Fast but not always globally optimal</a:t>
            </a:r>
            <a:endParaRPr lang="en-US" sz="1500" dirty="0"/>
          </a:p>
        </p:txBody>
      </p:sp>
      <p:sp>
        <p:nvSpPr>
          <p:cNvPr id="12" name="Shape 9"/>
          <p:cNvSpPr/>
          <p:nvPr/>
        </p:nvSpPr>
        <p:spPr>
          <a:xfrm>
            <a:off x="7411283" y="2037159"/>
            <a:ext cx="6546413" cy="3159204"/>
          </a:xfrm>
          <a:prstGeom prst="roundRect">
            <a:avLst>
              <a:gd name="adj" fmla="val 2555"/>
            </a:avLst>
          </a:prstGeom>
          <a:solidFill>
            <a:srgbClr val="DADBF1"/>
          </a:solidFill>
          <a:ln w="7620">
            <a:solidFill>
              <a:srgbClr val="C0C1D7"/>
            </a:solidFill>
            <a:prstDash val="solid"/>
          </a:ln>
        </p:spPr>
      </p:sp>
      <p:sp>
        <p:nvSpPr>
          <p:cNvPr id="13" name="Shape 10"/>
          <p:cNvSpPr/>
          <p:nvPr/>
        </p:nvSpPr>
        <p:spPr>
          <a:xfrm>
            <a:off x="7611070" y="2236946"/>
            <a:ext cx="576501" cy="576501"/>
          </a:xfrm>
          <a:prstGeom prst="roundRect">
            <a:avLst>
              <a:gd name="adj" fmla="val 15859618"/>
            </a:avLst>
          </a:prstGeom>
          <a:solidFill>
            <a:srgbClr val="4950BC"/>
          </a:solidFill>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542" y="2395418"/>
            <a:ext cx="259437" cy="259437"/>
          </a:xfrm>
          <a:prstGeom prst="rect">
            <a:avLst/>
          </a:prstGeom>
        </p:spPr>
      </p:pic>
      <p:sp>
        <p:nvSpPr>
          <p:cNvPr id="15" name="Text 11"/>
          <p:cNvSpPr/>
          <p:nvPr/>
        </p:nvSpPr>
        <p:spPr>
          <a:xfrm>
            <a:off x="7611070" y="3005614"/>
            <a:ext cx="3484483" cy="300276"/>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2. Divide &amp; Conquer Paradigm</a:t>
            </a:r>
            <a:endParaRPr lang="en-US" sz="1850" dirty="0"/>
          </a:p>
        </p:txBody>
      </p:sp>
      <p:sp>
        <p:nvSpPr>
          <p:cNvPr id="16" name="Text 12"/>
          <p:cNvSpPr/>
          <p:nvPr/>
        </p:nvSpPr>
        <p:spPr>
          <a:xfrm>
            <a:off x="7611070" y="3421142"/>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Implied in: Graph construction (partition cells by edge barriers)</a:t>
            </a:r>
            <a:endParaRPr lang="en-US" sz="1500" dirty="0"/>
          </a:p>
        </p:txBody>
      </p:sp>
      <p:sp>
        <p:nvSpPr>
          <p:cNvPr id="17" name="Text 13"/>
          <p:cNvSpPr/>
          <p:nvPr/>
        </p:nvSpPr>
        <p:spPr>
          <a:xfrm>
            <a:off x="7611070" y="3843814"/>
            <a:ext cx="6146840" cy="61483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Not explicitly used: Could be used for large-scale puzzle decomposition</a:t>
            </a:r>
            <a:endParaRPr lang="en-US" sz="1500" dirty="0"/>
          </a:p>
        </p:txBody>
      </p:sp>
      <p:sp>
        <p:nvSpPr>
          <p:cNvPr id="18" name="Shape 14"/>
          <p:cNvSpPr/>
          <p:nvPr/>
        </p:nvSpPr>
        <p:spPr>
          <a:xfrm>
            <a:off x="672703" y="5388531"/>
            <a:ext cx="6546413" cy="2313861"/>
          </a:xfrm>
          <a:prstGeom prst="roundRect">
            <a:avLst>
              <a:gd name="adj" fmla="val 3489"/>
            </a:avLst>
          </a:prstGeom>
          <a:solidFill>
            <a:srgbClr val="DADBF1"/>
          </a:solidFill>
          <a:ln w="7620">
            <a:solidFill>
              <a:srgbClr val="C0C1D7"/>
            </a:solidFill>
            <a:prstDash val="solid"/>
          </a:ln>
        </p:spPr>
      </p:sp>
      <p:sp>
        <p:nvSpPr>
          <p:cNvPr id="19" name="Shape 15"/>
          <p:cNvSpPr/>
          <p:nvPr/>
        </p:nvSpPr>
        <p:spPr>
          <a:xfrm>
            <a:off x="872490" y="5588318"/>
            <a:ext cx="576501" cy="576501"/>
          </a:xfrm>
          <a:prstGeom prst="roundRect">
            <a:avLst>
              <a:gd name="adj" fmla="val 15859618"/>
            </a:avLst>
          </a:prstGeom>
          <a:solidFill>
            <a:srgbClr val="4950BC"/>
          </a:solidFill>
          <a:ln/>
        </p:spPr>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0962" y="5746790"/>
            <a:ext cx="259437" cy="259437"/>
          </a:xfrm>
          <a:prstGeom prst="rect">
            <a:avLst/>
          </a:prstGeom>
        </p:spPr>
      </p:pic>
      <p:sp>
        <p:nvSpPr>
          <p:cNvPr id="21" name="Text 16"/>
          <p:cNvSpPr/>
          <p:nvPr/>
        </p:nvSpPr>
        <p:spPr>
          <a:xfrm>
            <a:off x="872490" y="6356985"/>
            <a:ext cx="4124325" cy="300276"/>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3. Dynamic Programming Paradigm</a:t>
            </a:r>
            <a:endParaRPr lang="en-US" sz="1850" dirty="0"/>
          </a:p>
        </p:txBody>
      </p:sp>
      <p:sp>
        <p:nvSpPr>
          <p:cNvPr id="22" name="Text 17"/>
          <p:cNvSpPr/>
          <p:nvPr/>
        </p:nvSpPr>
        <p:spPr>
          <a:xfrm>
            <a:off x="872490" y="6772513"/>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Not used: Problem doesn't have overlapping subproblems</a:t>
            </a:r>
            <a:endParaRPr lang="en-US" sz="1500" dirty="0"/>
          </a:p>
        </p:txBody>
      </p:sp>
      <p:sp>
        <p:nvSpPr>
          <p:cNvPr id="23" name="Text 18"/>
          <p:cNvSpPr/>
          <p:nvPr/>
        </p:nvSpPr>
        <p:spPr>
          <a:xfrm>
            <a:off x="872490" y="7195185"/>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Could be: Cache region validations</a:t>
            </a:r>
            <a:endParaRPr lang="en-US" sz="1500" dirty="0"/>
          </a:p>
        </p:txBody>
      </p:sp>
      <p:sp>
        <p:nvSpPr>
          <p:cNvPr id="24" name="Shape 19"/>
          <p:cNvSpPr/>
          <p:nvPr/>
        </p:nvSpPr>
        <p:spPr>
          <a:xfrm>
            <a:off x="7411283" y="5388531"/>
            <a:ext cx="6546413" cy="2313861"/>
          </a:xfrm>
          <a:prstGeom prst="roundRect">
            <a:avLst>
              <a:gd name="adj" fmla="val 3489"/>
            </a:avLst>
          </a:prstGeom>
          <a:solidFill>
            <a:srgbClr val="DADBF1"/>
          </a:solidFill>
          <a:ln w="7620">
            <a:solidFill>
              <a:srgbClr val="C0C1D7"/>
            </a:solidFill>
            <a:prstDash val="solid"/>
          </a:ln>
        </p:spPr>
      </p:sp>
      <p:sp>
        <p:nvSpPr>
          <p:cNvPr id="25" name="Shape 20"/>
          <p:cNvSpPr/>
          <p:nvPr/>
        </p:nvSpPr>
        <p:spPr>
          <a:xfrm>
            <a:off x="7611070" y="5588318"/>
            <a:ext cx="576501" cy="576501"/>
          </a:xfrm>
          <a:prstGeom prst="roundRect">
            <a:avLst>
              <a:gd name="adj" fmla="val 15859618"/>
            </a:avLst>
          </a:prstGeom>
          <a:solidFill>
            <a:srgbClr val="4950BC"/>
          </a:solidFill>
          <a:ln/>
        </p:spPr>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69542" y="5746790"/>
            <a:ext cx="259437" cy="259437"/>
          </a:xfrm>
          <a:prstGeom prst="rect">
            <a:avLst/>
          </a:prstGeom>
        </p:spPr>
      </p:pic>
      <p:sp>
        <p:nvSpPr>
          <p:cNvPr id="27" name="Text 21"/>
          <p:cNvSpPr/>
          <p:nvPr/>
        </p:nvSpPr>
        <p:spPr>
          <a:xfrm>
            <a:off x="7611070" y="6356985"/>
            <a:ext cx="3322201" cy="300276"/>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4. Graph Traversal Paradigm</a:t>
            </a:r>
            <a:endParaRPr lang="en-US" sz="1850" dirty="0"/>
          </a:p>
        </p:txBody>
      </p:sp>
      <p:sp>
        <p:nvSpPr>
          <p:cNvPr id="28" name="Text 22"/>
          <p:cNvSpPr/>
          <p:nvPr/>
        </p:nvSpPr>
        <p:spPr>
          <a:xfrm>
            <a:off x="7611070" y="6772513"/>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Used: BFS for connected component detection</a:t>
            </a:r>
            <a:endParaRPr lang="en-US" sz="1500" dirty="0"/>
          </a:p>
        </p:txBody>
      </p:sp>
      <p:sp>
        <p:nvSpPr>
          <p:cNvPr id="29" name="Text 23"/>
          <p:cNvSpPr/>
          <p:nvPr/>
        </p:nvSpPr>
        <p:spPr>
          <a:xfrm>
            <a:off x="7611070" y="7195185"/>
            <a:ext cx="6146840" cy="30741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Benefit: Efficient O(N²) region finding</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55558" y="515064"/>
            <a:ext cx="8641199" cy="585311"/>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Real-World Performance Benchmarks</a:t>
            </a:r>
            <a:endParaRPr lang="en-US" sz="3650" dirty="0"/>
          </a:p>
        </p:txBody>
      </p:sp>
      <p:sp>
        <p:nvSpPr>
          <p:cNvPr id="3" name="Text 1"/>
          <p:cNvSpPr/>
          <p:nvPr/>
        </p:nvSpPr>
        <p:spPr>
          <a:xfrm>
            <a:off x="655558" y="1474946"/>
            <a:ext cx="13319284"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Show benchmarks for a 7×7 grid (typical game):</a:t>
            </a:r>
            <a:endParaRPr lang="en-US" sz="1450" dirty="0"/>
          </a:p>
        </p:txBody>
      </p:sp>
      <p:sp>
        <p:nvSpPr>
          <p:cNvPr id="4" name="Shape 2"/>
          <p:cNvSpPr/>
          <p:nvPr/>
        </p:nvSpPr>
        <p:spPr>
          <a:xfrm>
            <a:off x="655558" y="1985129"/>
            <a:ext cx="13319284" cy="3790712"/>
          </a:xfrm>
          <a:prstGeom prst="roundRect">
            <a:avLst>
              <a:gd name="adj" fmla="val 2075"/>
            </a:avLst>
          </a:prstGeom>
          <a:noFill/>
          <a:ln w="7620">
            <a:solidFill>
              <a:srgbClr val="000000">
                <a:alpha val="8000"/>
              </a:srgbClr>
            </a:solidFill>
            <a:prstDash val="solid"/>
          </a:ln>
        </p:spPr>
      </p:sp>
      <p:sp>
        <p:nvSpPr>
          <p:cNvPr id="5" name="Shape 3"/>
          <p:cNvSpPr/>
          <p:nvPr/>
        </p:nvSpPr>
        <p:spPr>
          <a:xfrm>
            <a:off x="663178" y="1992749"/>
            <a:ext cx="13304044" cy="539353"/>
          </a:xfrm>
          <a:prstGeom prst="rect">
            <a:avLst/>
          </a:prstGeom>
          <a:solidFill>
            <a:srgbClr val="FFFFFF">
              <a:alpha val="4000"/>
            </a:srgbClr>
          </a:solidFill>
          <a:ln/>
        </p:spPr>
      </p:sp>
      <p:sp>
        <p:nvSpPr>
          <p:cNvPr id="6" name="Text 4"/>
          <p:cNvSpPr/>
          <p:nvPr/>
        </p:nvSpPr>
        <p:spPr>
          <a:xfrm>
            <a:off x="850463" y="2112645"/>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Operation</a:t>
            </a:r>
            <a:endParaRPr lang="en-US" sz="1450" dirty="0"/>
          </a:p>
        </p:txBody>
      </p:sp>
      <p:sp>
        <p:nvSpPr>
          <p:cNvPr id="7" name="Text 5"/>
          <p:cNvSpPr/>
          <p:nvPr/>
        </p:nvSpPr>
        <p:spPr>
          <a:xfrm>
            <a:off x="6175891" y="2112645"/>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Time</a:t>
            </a:r>
            <a:endParaRPr lang="en-US" sz="1450" dirty="0"/>
          </a:p>
        </p:txBody>
      </p:sp>
      <p:sp>
        <p:nvSpPr>
          <p:cNvPr id="8" name="Text 6"/>
          <p:cNvSpPr/>
          <p:nvPr/>
        </p:nvSpPr>
        <p:spPr>
          <a:xfrm>
            <a:off x="10167104" y="2112645"/>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Iterations/sec</a:t>
            </a:r>
            <a:endParaRPr lang="en-US" sz="1450" dirty="0"/>
          </a:p>
        </p:txBody>
      </p:sp>
      <p:sp>
        <p:nvSpPr>
          <p:cNvPr id="9" name="Shape 7"/>
          <p:cNvSpPr/>
          <p:nvPr/>
        </p:nvSpPr>
        <p:spPr>
          <a:xfrm>
            <a:off x="663178" y="2532102"/>
            <a:ext cx="13304044" cy="539353"/>
          </a:xfrm>
          <a:prstGeom prst="rect">
            <a:avLst/>
          </a:prstGeom>
          <a:solidFill>
            <a:srgbClr val="000000">
              <a:alpha val="4000"/>
            </a:srgbClr>
          </a:solidFill>
          <a:ln/>
        </p:spPr>
      </p:sp>
      <p:sp>
        <p:nvSpPr>
          <p:cNvPr id="10" name="Text 8"/>
          <p:cNvSpPr/>
          <p:nvPr/>
        </p:nvSpPr>
        <p:spPr>
          <a:xfrm>
            <a:off x="850463" y="2651998"/>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cell_adjacency_graph()</a:t>
            </a:r>
            <a:endParaRPr lang="en-US" sz="1450" dirty="0"/>
          </a:p>
        </p:txBody>
      </p:sp>
      <p:sp>
        <p:nvSpPr>
          <p:cNvPr id="11" name="Text 9"/>
          <p:cNvSpPr/>
          <p:nvPr/>
        </p:nvSpPr>
        <p:spPr>
          <a:xfrm>
            <a:off x="6175891" y="2651998"/>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0.1ms</a:t>
            </a:r>
            <a:endParaRPr lang="en-US" sz="1450" dirty="0"/>
          </a:p>
        </p:txBody>
      </p:sp>
      <p:sp>
        <p:nvSpPr>
          <p:cNvPr id="12" name="Text 10"/>
          <p:cNvSpPr/>
          <p:nvPr/>
        </p:nvSpPr>
        <p:spPr>
          <a:xfrm>
            <a:off x="10167104" y="2651998"/>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10,000</a:t>
            </a:r>
            <a:endParaRPr lang="en-US" sz="1450" dirty="0"/>
          </a:p>
        </p:txBody>
      </p:sp>
      <p:sp>
        <p:nvSpPr>
          <p:cNvPr id="13" name="Shape 11"/>
          <p:cNvSpPr/>
          <p:nvPr/>
        </p:nvSpPr>
        <p:spPr>
          <a:xfrm>
            <a:off x="663178" y="3071455"/>
            <a:ext cx="13304044" cy="539353"/>
          </a:xfrm>
          <a:prstGeom prst="rect">
            <a:avLst/>
          </a:prstGeom>
          <a:solidFill>
            <a:srgbClr val="FFFFFF">
              <a:alpha val="4000"/>
            </a:srgbClr>
          </a:solidFill>
          <a:ln/>
        </p:spPr>
      </p:sp>
      <p:sp>
        <p:nvSpPr>
          <p:cNvPr id="14" name="Text 12"/>
          <p:cNvSpPr/>
          <p:nvPr/>
        </p:nvSpPr>
        <p:spPr>
          <a:xfrm>
            <a:off x="850463" y="3191351"/>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build_regions_from_edges()</a:t>
            </a:r>
            <a:endParaRPr lang="en-US" sz="1450" dirty="0"/>
          </a:p>
        </p:txBody>
      </p:sp>
      <p:sp>
        <p:nvSpPr>
          <p:cNvPr id="15" name="Text 13"/>
          <p:cNvSpPr/>
          <p:nvPr/>
        </p:nvSpPr>
        <p:spPr>
          <a:xfrm>
            <a:off x="6175891" y="3191351"/>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0.15ms</a:t>
            </a:r>
            <a:endParaRPr lang="en-US" sz="1450" dirty="0"/>
          </a:p>
        </p:txBody>
      </p:sp>
      <p:sp>
        <p:nvSpPr>
          <p:cNvPr id="16" name="Text 14"/>
          <p:cNvSpPr/>
          <p:nvPr/>
        </p:nvSpPr>
        <p:spPr>
          <a:xfrm>
            <a:off x="10167104" y="3191351"/>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6,667</a:t>
            </a:r>
            <a:endParaRPr lang="en-US" sz="1450" dirty="0"/>
          </a:p>
        </p:txBody>
      </p:sp>
      <p:sp>
        <p:nvSpPr>
          <p:cNvPr id="17" name="Shape 15"/>
          <p:cNvSpPr/>
          <p:nvPr/>
        </p:nvSpPr>
        <p:spPr>
          <a:xfrm>
            <a:off x="663178" y="3610808"/>
            <a:ext cx="13304044" cy="539353"/>
          </a:xfrm>
          <a:prstGeom prst="rect">
            <a:avLst/>
          </a:prstGeom>
          <a:solidFill>
            <a:srgbClr val="000000">
              <a:alpha val="4000"/>
            </a:srgbClr>
          </a:solidFill>
          <a:ln/>
        </p:spPr>
      </p:sp>
      <p:sp>
        <p:nvSpPr>
          <p:cNvPr id="18" name="Text 16"/>
          <p:cNvSpPr/>
          <p:nvPr/>
        </p:nvSpPr>
        <p:spPr>
          <a:xfrm>
            <a:off x="850463" y="3730704"/>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compute_edge_scores()</a:t>
            </a:r>
            <a:endParaRPr lang="en-US" sz="1450" dirty="0"/>
          </a:p>
        </p:txBody>
      </p:sp>
      <p:sp>
        <p:nvSpPr>
          <p:cNvPr id="19" name="Text 17"/>
          <p:cNvSpPr/>
          <p:nvPr/>
        </p:nvSpPr>
        <p:spPr>
          <a:xfrm>
            <a:off x="6175891" y="3730704"/>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15ms</a:t>
            </a:r>
            <a:endParaRPr lang="en-US" sz="1450" dirty="0"/>
          </a:p>
        </p:txBody>
      </p:sp>
      <p:sp>
        <p:nvSpPr>
          <p:cNvPr id="20" name="Text 18"/>
          <p:cNvSpPr/>
          <p:nvPr/>
        </p:nvSpPr>
        <p:spPr>
          <a:xfrm>
            <a:off x="10167104" y="3730704"/>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67</a:t>
            </a:r>
            <a:endParaRPr lang="en-US" sz="1450" dirty="0"/>
          </a:p>
        </p:txBody>
      </p:sp>
      <p:sp>
        <p:nvSpPr>
          <p:cNvPr id="21" name="Shape 19"/>
          <p:cNvSpPr/>
          <p:nvPr/>
        </p:nvSpPr>
        <p:spPr>
          <a:xfrm>
            <a:off x="663178" y="4150162"/>
            <a:ext cx="13304044" cy="539353"/>
          </a:xfrm>
          <a:prstGeom prst="rect">
            <a:avLst/>
          </a:prstGeom>
          <a:solidFill>
            <a:srgbClr val="FFFFFF">
              <a:alpha val="4000"/>
            </a:srgbClr>
          </a:solidFill>
          <a:ln/>
        </p:spPr>
      </p:sp>
      <p:sp>
        <p:nvSpPr>
          <p:cNvPr id="22" name="Text 20"/>
          <p:cNvSpPr/>
          <p:nvPr/>
        </p:nvSpPr>
        <p:spPr>
          <a:xfrm>
            <a:off x="850463" y="4270058"/>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select_best_edge()</a:t>
            </a:r>
            <a:endParaRPr lang="en-US" sz="1450" dirty="0"/>
          </a:p>
        </p:txBody>
      </p:sp>
      <p:sp>
        <p:nvSpPr>
          <p:cNvPr id="23" name="Text 21"/>
          <p:cNvSpPr/>
          <p:nvPr/>
        </p:nvSpPr>
        <p:spPr>
          <a:xfrm>
            <a:off x="6175891" y="4270058"/>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0.01ms</a:t>
            </a:r>
            <a:endParaRPr lang="en-US" sz="1450" dirty="0"/>
          </a:p>
        </p:txBody>
      </p:sp>
      <p:sp>
        <p:nvSpPr>
          <p:cNvPr id="24" name="Text 22"/>
          <p:cNvSpPr/>
          <p:nvPr/>
        </p:nvSpPr>
        <p:spPr>
          <a:xfrm>
            <a:off x="10167104" y="4270058"/>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100,000</a:t>
            </a:r>
            <a:endParaRPr lang="en-US" sz="1450" dirty="0"/>
          </a:p>
        </p:txBody>
      </p:sp>
      <p:sp>
        <p:nvSpPr>
          <p:cNvPr id="25" name="Shape 23"/>
          <p:cNvSpPr/>
          <p:nvPr/>
        </p:nvSpPr>
        <p:spPr>
          <a:xfrm>
            <a:off x="663178" y="4689515"/>
            <a:ext cx="13304044" cy="539353"/>
          </a:xfrm>
          <a:prstGeom prst="rect">
            <a:avLst/>
          </a:prstGeom>
          <a:solidFill>
            <a:srgbClr val="000000">
              <a:alpha val="4000"/>
            </a:srgbClr>
          </a:solidFill>
          <a:ln/>
        </p:spPr>
      </p:sp>
      <p:sp>
        <p:nvSpPr>
          <p:cNvPr id="26" name="Text 24"/>
          <p:cNvSpPr/>
          <p:nvPr/>
        </p:nvSpPr>
        <p:spPr>
          <a:xfrm>
            <a:off x="850463" y="4809411"/>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sort_edges_by_score()</a:t>
            </a:r>
            <a:endParaRPr lang="en-US" sz="1450" dirty="0"/>
          </a:p>
        </p:txBody>
      </p:sp>
      <p:sp>
        <p:nvSpPr>
          <p:cNvPr id="27" name="Text 25"/>
          <p:cNvSpPr/>
          <p:nvPr/>
        </p:nvSpPr>
        <p:spPr>
          <a:xfrm>
            <a:off x="6175891" y="4809411"/>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0.2ms</a:t>
            </a:r>
            <a:endParaRPr lang="en-US" sz="1450" dirty="0"/>
          </a:p>
        </p:txBody>
      </p:sp>
      <p:sp>
        <p:nvSpPr>
          <p:cNvPr id="28" name="Text 26"/>
          <p:cNvSpPr/>
          <p:nvPr/>
        </p:nvSpPr>
        <p:spPr>
          <a:xfrm>
            <a:off x="10167104" y="4809411"/>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5,000</a:t>
            </a:r>
            <a:endParaRPr lang="en-US" sz="1450" dirty="0"/>
          </a:p>
        </p:txBody>
      </p:sp>
      <p:sp>
        <p:nvSpPr>
          <p:cNvPr id="29" name="Shape 27"/>
          <p:cNvSpPr/>
          <p:nvPr/>
        </p:nvSpPr>
        <p:spPr>
          <a:xfrm>
            <a:off x="663178" y="5228868"/>
            <a:ext cx="13304044" cy="539353"/>
          </a:xfrm>
          <a:prstGeom prst="rect">
            <a:avLst/>
          </a:prstGeom>
          <a:solidFill>
            <a:srgbClr val="FFFFFF">
              <a:alpha val="4000"/>
            </a:srgbClr>
          </a:solidFill>
          <a:ln/>
        </p:spPr>
      </p:sp>
      <p:sp>
        <p:nvSpPr>
          <p:cNvPr id="30" name="Text 28"/>
          <p:cNvSpPr/>
          <p:nvPr/>
        </p:nvSpPr>
        <p:spPr>
          <a:xfrm>
            <a:off x="850463" y="5348764"/>
            <a:ext cx="4943237"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Hint generation (full)</a:t>
            </a:r>
            <a:endParaRPr lang="en-US" sz="1450" dirty="0"/>
          </a:p>
        </p:txBody>
      </p:sp>
      <p:sp>
        <p:nvSpPr>
          <p:cNvPr id="31" name="Text 29"/>
          <p:cNvSpPr/>
          <p:nvPr/>
        </p:nvSpPr>
        <p:spPr>
          <a:xfrm>
            <a:off x="6175891" y="5348764"/>
            <a:ext cx="360902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~20ms</a:t>
            </a:r>
            <a:endParaRPr lang="en-US" sz="1450" dirty="0"/>
          </a:p>
        </p:txBody>
      </p:sp>
      <p:sp>
        <p:nvSpPr>
          <p:cNvPr id="32" name="Text 30"/>
          <p:cNvSpPr/>
          <p:nvPr/>
        </p:nvSpPr>
        <p:spPr>
          <a:xfrm>
            <a:off x="10167104" y="5348764"/>
            <a:ext cx="3612833"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50 hints/sec</a:t>
            </a:r>
            <a:endParaRPr lang="en-US" sz="1450" dirty="0"/>
          </a:p>
        </p:txBody>
      </p:sp>
      <p:sp>
        <p:nvSpPr>
          <p:cNvPr id="33" name="Text 31"/>
          <p:cNvSpPr/>
          <p:nvPr/>
        </p:nvSpPr>
        <p:spPr>
          <a:xfrm>
            <a:off x="655558" y="6056709"/>
            <a:ext cx="3046333" cy="351234"/>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Practical Implications:</a:t>
            </a:r>
            <a:endParaRPr lang="en-US" sz="2200" dirty="0"/>
          </a:p>
        </p:txBody>
      </p:sp>
      <p:sp>
        <p:nvSpPr>
          <p:cNvPr id="34" name="Text 32"/>
          <p:cNvSpPr/>
          <p:nvPr/>
        </p:nvSpPr>
        <p:spPr>
          <a:xfrm>
            <a:off x="655558" y="6688812"/>
            <a:ext cx="13319284"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Hints appear instantly to user (&lt; 20ms)</a:t>
            </a:r>
            <a:endParaRPr lang="en-US" sz="1450" dirty="0"/>
          </a:p>
        </p:txBody>
      </p:sp>
      <p:sp>
        <p:nvSpPr>
          <p:cNvPr id="35" name="Text 33"/>
          <p:cNvSpPr/>
          <p:nvPr/>
        </p:nvSpPr>
        <p:spPr>
          <a:xfrm>
            <a:off x="655558" y="7053858"/>
            <a:ext cx="13319284"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Can compute multiple hints without delay</a:t>
            </a:r>
            <a:endParaRPr lang="en-US" sz="1450" dirty="0"/>
          </a:p>
        </p:txBody>
      </p:sp>
      <p:sp>
        <p:nvSpPr>
          <p:cNvPr id="36" name="Text 34"/>
          <p:cNvSpPr/>
          <p:nvPr/>
        </p:nvSpPr>
        <p:spPr>
          <a:xfrm>
            <a:off x="655558" y="7418903"/>
            <a:ext cx="13319284"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Caching would provide 50-100x benefit if hints requested frequently</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260" y="925473"/>
            <a:ext cx="7032546" cy="664488"/>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Optimization Opportunities</a:t>
            </a:r>
            <a:endParaRPr lang="en-US" sz="4150" dirty="0"/>
          </a:p>
        </p:txBody>
      </p:sp>
      <p:sp>
        <p:nvSpPr>
          <p:cNvPr id="4" name="Text 1"/>
          <p:cNvSpPr/>
          <p:nvPr/>
        </p:nvSpPr>
        <p:spPr>
          <a:xfrm>
            <a:off x="744260" y="2121575"/>
            <a:ext cx="2178725" cy="664607"/>
          </a:xfrm>
          <a:prstGeom prst="rect">
            <a:avLst/>
          </a:prstGeom>
          <a:noFill/>
          <a:ln/>
        </p:spPr>
        <p:txBody>
          <a:bodyPr wrap="square" lIns="0" tIns="0" rIns="0" bIns="0" rtlCol="0" anchor="t"/>
          <a:lstStyle/>
          <a:p>
            <a:pPr marL="0" indent="0" algn="l">
              <a:lnSpc>
                <a:spcPts val="2600"/>
              </a:lnSpc>
              <a:buNone/>
            </a:pPr>
            <a:r>
              <a:rPr lang="en-US" sz="2050" b="1" dirty="0">
                <a:solidFill>
                  <a:srgbClr val="000000"/>
                </a:solidFill>
                <a:latin typeface="Inter Bold" pitchFamily="34" charset="0"/>
                <a:ea typeface="Inter Bold" pitchFamily="34" charset="-122"/>
                <a:cs typeface="Inter Bold" pitchFamily="34" charset="-120"/>
              </a:rPr>
              <a:t>Short-term (Easy):</a:t>
            </a:r>
            <a:endParaRPr lang="en-US" sz="2050" dirty="0"/>
          </a:p>
        </p:txBody>
      </p:sp>
      <p:sp>
        <p:nvSpPr>
          <p:cNvPr id="5" name="Text 2"/>
          <p:cNvSpPr/>
          <p:nvPr/>
        </p:nvSpPr>
        <p:spPr>
          <a:xfrm>
            <a:off x="744260" y="2998827"/>
            <a:ext cx="2178725"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Cache edge scores - Reuse scores until edges change</a:t>
            </a:r>
            <a:endParaRPr lang="en-US" sz="1650" dirty="0"/>
          </a:p>
        </p:txBody>
      </p:sp>
      <p:sp>
        <p:nvSpPr>
          <p:cNvPr id="6" name="Text 3"/>
          <p:cNvSpPr/>
          <p:nvPr/>
        </p:nvSpPr>
        <p:spPr>
          <a:xfrm>
            <a:off x="744260" y="4433888"/>
            <a:ext cx="2178725"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Parallel hint generation - Multi-threaded scoring</a:t>
            </a:r>
            <a:endParaRPr lang="en-US" sz="1650" dirty="0"/>
          </a:p>
        </p:txBody>
      </p:sp>
      <p:sp>
        <p:nvSpPr>
          <p:cNvPr id="7" name="Text 4"/>
          <p:cNvSpPr/>
          <p:nvPr/>
        </p:nvSpPr>
        <p:spPr>
          <a:xfrm>
            <a:off x="744260" y="5868948"/>
            <a:ext cx="2178725" cy="1020485"/>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Early termination - Stop after top-k edges found</a:t>
            </a:r>
            <a:endParaRPr lang="en-US" sz="1650" dirty="0"/>
          </a:p>
        </p:txBody>
      </p:sp>
      <p:sp>
        <p:nvSpPr>
          <p:cNvPr id="8" name="Text 5"/>
          <p:cNvSpPr/>
          <p:nvPr/>
        </p:nvSpPr>
        <p:spPr>
          <a:xfrm>
            <a:off x="3449241" y="2121575"/>
            <a:ext cx="2178725" cy="664607"/>
          </a:xfrm>
          <a:prstGeom prst="rect">
            <a:avLst/>
          </a:prstGeom>
          <a:noFill/>
          <a:ln/>
        </p:spPr>
        <p:txBody>
          <a:bodyPr wrap="square" lIns="0" tIns="0" rIns="0" bIns="0" rtlCol="0" anchor="t"/>
          <a:lstStyle/>
          <a:p>
            <a:pPr marL="0" indent="0" algn="l">
              <a:lnSpc>
                <a:spcPts val="2600"/>
              </a:lnSpc>
              <a:buNone/>
            </a:pPr>
            <a:r>
              <a:rPr lang="en-US" sz="2050" b="1" dirty="0">
                <a:solidFill>
                  <a:srgbClr val="000000"/>
                </a:solidFill>
                <a:latin typeface="Inter Bold" pitchFamily="34" charset="0"/>
                <a:ea typeface="Inter Bold" pitchFamily="34" charset="-122"/>
                <a:cs typeface="Inter Bold" pitchFamily="34" charset="-120"/>
              </a:rPr>
              <a:t>Medium-term (Moderate):</a:t>
            </a:r>
            <a:endParaRPr lang="en-US" sz="2050" dirty="0"/>
          </a:p>
        </p:txBody>
      </p:sp>
      <p:sp>
        <p:nvSpPr>
          <p:cNvPr id="9" name="Text 6"/>
          <p:cNvSpPr/>
          <p:nvPr/>
        </p:nvSpPr>
        <p:spPr>
          <a:xfrm>
            <a:off x="3449241" y="2998827"/>
            <a:ext cx="2178725"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Incremental updates - Update adjacency list, don't rebuild</a:t>
            </a:r>
            <a:endParaRPr lang="en-US" sz="1650" dirty="0"/>
          </a:p>
        </p:txBody>
      </p:sp>
      <p:sp>
        <p:nvSpPr>
          <p:cNvPr id="10" name="Text 7"/>
          <p:cNvSpPr/>
          <p:nvPr/>
        </p:nvSpPr>
        <p:spPr>
          <a:xfrm>
            <a:off x="3449241" y="4433888"/>
            <a:ext cx="2178725" cy="1020485"/>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Region caching - Store computed regions</a:t>
            </a:r>
            <a:endParaRPr lang="en-US" sz="1650" dirty="0"/>
          </a:p>
        </p:txBody>
      </p:sp>
      <p:sp>
        <p:nvSpPr>
          <p:cNvPr id="11" name="Text 8"/>
          <p:cNvSpPr/>
          <p:nvPr/>
        </p:nvSpPr>
        <p:spPr>
          <a:xfrm>
            <a:off x="3449241" y="5528786"/>
            <a:ext cx="2178725"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Symmetry precomputation - Cache symmetry checks</a:t>
            </a:r>
            <a:endParaRPr lang="en-US" sz="1650" dirty="0"/>
          </a:p>
        </p:txBody>
      </p:sp>
      <p:sp>
        <p:nvSpPr>
          <p:cNvPr id="12" name="Text 9"/>
          <p:cNvSpPr/>
          <p:nvPr/>
        </p:nvSpPr>
        <p:spPr>
          <a:xfrm>
            <a:off x="6154222" y="2121575"/>
            <a:ext cx="2260521" cy="664607"/>
          </a:xfrm>
          <a:prstGeom prst="rect">
            <a:avLst/>
          </a:prstGeom>
          <a:noFill/>
          <a:ln/>
        </p:spPr>
        <p:txBody>
          <a:bodyPr wrap="square" lIns="0" tIns="0" rIns="0" bIns="0" rtlCol="0" anchor="t"/>
          <a:lstStyle/>
          <a:p>
            <a:pPr marL="0" indent="0" algn="l">
              <a:lnSpc>
                <a:spcPts val="2600"/>
              </a:lnSpc>
              <a:buNone/>
            </a:pPr>
            <a:r>
              <a:rPr lang="en-US" sz="2050" b="1" dirty="0">
                <a:solidFill>
                  <a:srgbClr val="000000"/>
                </a:solidFill>
                <a:latin typeface="Inter Bold" pitchFamily="34" charset="0"/>
                <a:ea typeface="Inter Bold" pitchFamily="34" charset="-122"/>
                <a:cs typeface="Inter Bold" pitchFamily="34" charset="-120"/>
              </a:rPr>
              <a:t>Long-term (Complex):</a:t>
            </a:r>
            <a:endParaRPr lang="en-US" sz="2050" dirty="0"/>
          </a:p>
        </p:txBody>
      </p:sp>
      <p:sp>
        <p:nvSpPr>
          <p:cNvPr id="13" name="Text 10"/>
          <p:cNvSpPr/>
          <p:nvPr/>
        </p:nvSpPr>
        <p:spPr>
          <a:xfrm>
            <a:off x="6154222" y="2998827"/>
            <a:ext cx="2260521"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Machine learning - Train validator on known-invalid patterns</a:t>
            </a:r>
            <a:endParaRPr lang="en-US" sz="1650" dirty="0"/>
          </a:p>
        </p:txBody>
      </p:sp>
      <p:sp>
        <p:nvSpPr>
          <p:cNvPr id="14" name="Text 11"/>
          <p:cNvSpPr/>
          <p:nvPr/>
        </p:nvSpPr>
        <p:spPr>
          <a:xfrm>
            <a:off x="6154222" y="4433888"/>
            <a:ext cx="2260521"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Spatial indexing - Quadtree/KD-tree for dot containment</a:t>
            </a:r>
            <a:endParaRPr lang="en-US" sz="1650" dirty="0"/>
          </a:p>
        </p:txBody>
      </p:sp>
      <p:sp>
        <p:nvSpPr>
          <p:cNvPr id="15" name="Text 12"/>
          <p:cNvSpPr/>
          <p:nvPr/>
        </p:nvSpPr>
        <p:spPr>
          <a:xfrm>
            <a:off x="6154222" y="5868948"/>
            <a:ext cx="2260521" cy="136064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Move ordering heuristics - Learn from game statistics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41271" y="796290"/>
            <a:ext cx="4581168" cy="572691"/>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Key Takeaways</a:t>
            </a:r>
            <a:endParaRPr lang="en-US" sz="3600" dirty="0"/>
          </a:p>
        </p:txBody>
      </p:sp>
      <p:sp>
        <p:nvSpPr>
          <p:cNvPr id="3" name="Text 1"/>
          <p:cNvSpPr/>
          <p:nvPr/>
        </p:nvSpPr>
        <p:spPr>
          <a:xfrm>
            <a:off x="641271" y="1735455"/>
            <a:ext cx="13347859" cy="293132"/>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Summarize the main points:</a:t>
            </a:r>
            <a:endParaRPr lang="en-US" sz="1400" dirty="0"/>
          </a:p>
        </p:txBody>
      </p:sp>
      <p:sp>
        <p:nvSpPr>
          <p:cNvPr id="4" name="Shape 2"/>
          <p:cNvSpPr/>
          <p:nvPr/>
        </p:nvSpPr>
        <p:spPr>
          <a:xfrm>
            <a:off x="641271" y="2509480"/>
            <a:ext cx="4327088" cy="2526030"/>
          </a:xfrm>
          <a:prstGeom prst="roundRect">
            <a:avLst>
              <a:gd name="adj" fmla="val 4344"/>
            </a:avLst>
          </a:prstGeom>
          <a:solidFill>
            <a:srgbClr val="FFFFFF"/>
          </a:solidFill>
          <a:ln/>
        </p:spPr>
      </p:sp>
      <p:sp>
        <p:nvSpPr>
          <p:cNvPr id="5" name="Shape 3"/>
          <p:cNvSpPr/>
          <p:nvPr/>
        </p:nvSpPr>
        <p:spPr>
          <a:xfrm>
            <a:off x="641271" y="2486620"/>
            <a:ext cx="4327088" cy="91440"/>
          </a:xfrm>
          <a:prstGeom prst="roundRect">
            <a:avLst>
              <a:gd name="adj" fmla="val 84169"/>
            </a:avLst>
          </a:prstGeom>
          <a:solidFill>
            <a:srgbClr val="4950BC"/>
          </a:solidFill>
          <a:ln/>
        </p:spPr>
      </p:sp>
      <p:sp>
        <p:nvSpPr>
          <p:cNvPr id="6" name="Shape 4"/>
          <p:cNvSpPr/>
          <p:nvPr/>
        </p:nvSpPr>
        <p:spPr>
          <a:xfrm>
            <a:off x="2529900" y="2234684"/>
            <a:ext cx="549712" cy="549712"/>
          </a:xfrm>
          <a:prstGeom prst="roundRect">
            <a:avLst>
              <a:gd name="adj" fmla="val 166342"/>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4801" y="2399586"/>
            <a:ext cx="219789" cy="219789"/>
          </a:xfrm>
          <a:prstGeom prst="rect">
            <a:avLst/>
          </a:prstGeom>
        </p:spPr>
      </p:pic>
      <p:sp>
        <p:nvSpPr>
          <p:cNvPr id="8" name="Text 5"/>
          <p:cNvSpPr/>
          <p:nvPr/>
        </p:nvSpPr>
        <p:spPr>
          <a:xfrm>
            <a:off x="847368" y="2967514"/>
            <a:ext cx="2346722" cy="28634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Five Core Algorithms</a:t>
            </a:r>
            <a:endParaRPr lang="en-US" sz="1800" dirty="0"/>
          </a:p>
        </p:txBody>
      </p:sp>
      <p:sp>
        <p:nvSpPr>
          <p:cNvPr id="9" name="Text 6"/>
          <p:cNvSpPr/>
          <p:nvPr/>
        </p:nvSpPr>
        <p:spPr>
          <a:xfrm>
            <a:off x="847368" y="3363754"/>
            <a:ext cx="3914894" cy="146565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Galaxies game implements five essential algorithms: MODEL (data abstraction), GRAPH (data structure), GREEDY (optimization), SORTING (efficiency), and TRAVERSAL (graph algorithm).</a:t>
            </a:r>
            <a:endParaRPr lang="en-US" sz="1400" dirty="0"/>
          </a:p>
        </p:txBody>
      </p:sp>
      <p:sp>
        <p:nvSpPr>
          <p:cNvPr id="10" name="Shape 7"/>
          <p:cNvSpPr/>
          <p:nvPr/>
        </p:nvSpPr>
        <p:spPr>
          <a:xfrm>
            <a:off x="5151596" y="2509480"/>
            <a:ext cx="4327088" cy="2526030"/>
          </a:xfrm>
          <a:prstGeom prst="roundRect">
            <a:avLst>
              <a:gd name="adj" fmla="val 4344"/>
            </a:avLst>
          </a:prstGeom>
          <a:solidFill>
            <a:srgbClr val="FFFFFF"/>
          </a:solidFill>
          <a:ln/>
        </p:spPr>
      </p:sp>
      <p:sp>
        <p:nvSpPr>
          <p:cNvPr id="11" name="Shape 8"/>
          <p:cNvSpPr/>
          <p:nvPr/>
        </p:nvSpPr>
        <p:spPr>
          <a:xfrm>
            <a:off x="5151596" y="2486620"/>
            <a:ext cx="4327088" cy="91440"/>
          </a:xfrm>
          <a:prstGeom prst="roundRect">
            <a:avLst>
              <a:gd name="adj" fmla="val 84169"/>
            </a:avLst>
          </a:prstGeom>
          <a:solidFill>
            <a:srgbClr val="4950BC"/>
          </a:solidFill>
          <a:ln/>
        </p:spPr>
      </p:sp>
      <p:sp>
        <p:nvSpPr>
          <p:cNvPr id="12" name="Shape 9"/>
          <p:cNvSpPr/>
          <p:nvPr/>
        </p:nvSpPr>
        <p:spPr>
          <a:xfrm>
            <a:off x="7040225" y="2234684"/>
            <a:ext cx="549712" cy="549712"/>
          </a:xfrm>
          <a:prstGeom prst="roundRect">
            <a:avLst>
              <a:gd name="adj" fmla="val 166342"/>
            </a:avLst>
          </a:prstGeom>
          <a:solidFill>
            <a:srgbClr val="4950BC"/>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5127" y="2399586"/>
            <a:ext cx="219789" cy="219789"/>
          </a:xfrm>
          <a:prstGeom prst="rect">
            <a:avLst/>
          </a:prstGeom>
        </p:spPr>
      </p:pic>
      <p:sp>
        <p:nvSpPr>
          <p:cNvPr id="14" name="Text 10"/>
          <p:cNvSpPr/>
          <p:nvPr/>
        </p:nvSpPr>
        <p:spPr>
          <a:xfrm>
            <a:off x="5357693" y="2967514"/>
            <a:ext cx="2390537" cy="28634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Efficient Architecture</a:t>
            </a:r>
            <a:endParaRPr lang="en-US" sz="1800" dirty="0"/>
          </a:p>
        </p:txBody>
      </p:sp>
      <p:sp>
        <p:nvSpPr>
          <p:cNvPr id="15" name="Text 11"/>
          <p:cNvSpPr/>
          <p:nvPr/>
        </p:nvSpPr>
        <p:spPr>
          <a:xfrm>
            <a:off x="5357693" y="3363754"/>
            <a:ext cx="3914894" cy="146565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integration of these algorithms creates a well-structured system that balances performance with functionality, enabling real-time hint generation and puzzle validation.</a:t>
            </a:r>
            <a:endParaRPr lang="en-US" sz="1400" dirty="0"/>
          </a:p>
        </p:txBody>
      </p:sp>
      <p:sp>
        <p:nvSpPr>
          <p:cNvPr id="16" name="Shape 12"/>
          <p:cNvSpPr/>
          <p:nvPr/>
        </p:nvSpPr>
        <p:spPr>
          <a:xfrm>
            <a:off x="9661922" y="2509480"/>
            <a:ext cx="4327088" cy="2526030"/>
          </a:xfrm>
          <a:prstGeom prst="roundRect">
            <a:avLst>
              <a:gd name="adj" fmla="val 4344"/>
            </a:avLst>
          </a:prstGeom>
          <a:solidFill>
            <a:srgbClr val="FFFFFF"/>
          </a:solidFill>
          <a:ln/>
        </p:spPr>
      </p:sp>
      <p:sp>
        <p:nvSpPr>
          <p:cNvPr id="17" name="Shape 13"/>
          <p:cNvSpPr/>
          <p:nvPr/>
        </p:nvSpPr>
        <p:spPr>
          <a:xfrm>
            <a:off x="9661922" y="2486620"/>
            <a:ext cx="4327088" cy="91440"/>
          </a:xfrm>
          <a:prstGeom prst="roundRect">
            <a:avLst>
              <a:gd name="adj" fmla="val 84169"/>
            </a:avLst>
          </a:prstGeom>
          <a:solidFill>
            <a:srgbClr val="4950BC"/>
          </a:solidFill>
          <a:ln/>
        </p:spPr>
      </p:sp>
      <p:sp>
        <p:nvSpPr>
          <p:cNvPr id="18" name="Shape 14"/>
          <p:cNvSpPr/>
          <p:nvPr/>
        </p:nvSpPr>
        <p:spPr>
          <a:xfrm>
            <a:off x="11550551" y="2234684"/>
            <a:ext cx="549712" cy="549712"/>
          </a:xfrm>
          <a:prstGeom prst="roundRect">
            <a:avLst>
              <a:gd name="adj" fmla="val 166342"/>
            </a:avLst>
          </a:prstGeom>
          <a:solidFill>
            <a:srgbClr val="4950BC"/>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5452" y="2399586"/>
            <a:ext cx="219789" cy="219789"/>
          </a:xfrm>
          <a:prstGeom prst="rect">
            <a:avLst/>
          </a:prstGeom>
        </p:spPr>
      </p:pic>
      <p:sp>
        <p:nvSpPr>
          <p:cNvPr id="20" name="Text 15"/>
          <p:cNvSpPr/>
          <p:nvPr/>
        </p:nvSpPr>
        <p:spPr>
          <a:xfrm>
            <a:off x="9868019" y="2967514"/>
            <a:ext cx="2724388" cy="28634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Performance Excellence</a:t>
            </a:r>
            <a:endParaRPr lang="en-US" sz="1800" dirty="0"/>
          </a:p>
        </p:txBody>
      </p:sp>
      <p:sp>
        <p:nvSpPr>
          <p:cNvPr id="21" name="Text 16"/>
          <p:cNvSpPr/>
          <p:nvPr/>
        </p:nvSpPr>
        <p:spPr>
          <a:xfrm>
            <a:off x="9868019" y="3363754"/>
            <a:ext cx="3914894" cy="117252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With hint generation completing in ~20ms, the game provides instant feedback to players while maintaining computational efficiency across all operations.</a:t>
            </a:r>
            <a:endParaRPr lang="en-US" sz="1400" dirty="0"/>
          </a:p>
        </p:txBody>
      </p:sp>
      <p:sp>
        <p:nvSpPr>
          <p:cNvPr id="22" name="Shape 17"/>
          <p:cNvSpPr/>
          <p:nvPr/>
        </p:nvSpPr>
        <p:spPr>
          <a:xfrm>
            <a:off x="641271" y="5493544"/>
            <a:ext cx="6582251" cy="1939766"/>
          </a:xfrm>
          <a:prstGeom prst="roundRect">
            <a:avLst>
              <a:gd name="adj" fmla="val 5657"/>
            </a:avLst>
          </a:prstGeom>
          <a:solidFill>
            <a:srgbClr val="FFFFFF"/>
          </a:solidFill>
          <a:ln/>
        </p:spPr>
      </p:sp>
      <p:sp>
        <p:nvSpPr>
          <p:cNvPr id="23" name="Shape 18"/>
          <p:cNvSpPr/>
          <p:nvPr/>
        </p:nvSpPr>
        <p:spPr>
          <a:xfrm>
            <a:off x="641271" y="5470684"/>
            <a:ext cx="6582251" cy="91440"/>
          </a:xfrm>
          <a:prstGeom prst="roundRect">
            <a:avLst>
              <a:gd name="adj" fmla="val 84169"/>
            </a:avLst>
          </a:prstGeom>
          <a:solidFill>
            <a:srgbClr val="4950BC"/>
          </a:solidFill>
          <a:ln/>
        </p:spPr>
      </p:sp>
      <p:sp>
        <p:nvSpPr>
          <p:cNvPr id="24" name="Shape 19"/>
          <p:cNvSpPr/>
          <p:nvPr/>
        </p:nvSpPr>
        <p:spPr>
          <a:xfrm>
            <a:off x="3657540" y="5218748"/>
            <a:ext cx="549712" cy="549712"/>
          </a:xfrm>
          <a:prstGeom prst="roundRect">
            <a:avLst>
              <a:gd name="adj" fmla="val 166342"/>
            </a:avLst>
          </a:prstGeom>
          <a:solidFill>
            <a:srgbClr val="4950BC"/>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2442" y="5383649"/>
            <a:ext cx="219789" cy="219789"/>
          </a:xfrm>
          <a:prstGeom prst="rect">
            <a:avLst/>
          </a:prstGeom>
        </p:spPr>
      </p:pic>
      <p:sp>
        <p:nvSpPr>
          <p:cNvPr id="26" name="Text 20"/>
          <p:cNvSpPr/>
          <p:nvPr/>
        </p:nvSpPr>
        <p:spPr>
          <a:xfrm>
            <a:off x="847368" y="5951577"/>
            <a:ext cx="2290524" cy="28634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Optimization Ready</a:t>
            </a:r>
            <a:endParaRPr lang="en-US" sz="1800" dirty="0"/>
          </a:p>
        </p:txBody>
      </p:sp>
      <p:sp>
        <p:nvSpPr>
          <p:cNvPr id="27" name="Text 21"/>
          <p:cNvSpPr/>
          <p:nvPr/>
        </p:nvSpPr>
        <p:spPr>
          <a:xfrm>
            <a:off x="847368" y="6347817"/>
            <a:ext cx="6170057" cy="879396"/>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Multiple optimization opportunities exist at different complexity levels, from simple caching to advanced machine learning approaches, allowing for future scalability.</a:t>
            </a:r>
            <a:endParaRPr lang="en-US" sz="1400" dirty="0"/>
          </a:p>
        </p:txBody>
      </p:sp>
      <p:sp>
        <p:nvSpPr>
          <p:cNvPr id="28" name="Shape 22"/>
          <p:cNvSpPr/>
          <p:nvPr/>
        </p:nvSpPr>
        <p:spPr>
          <a:xfrm>
            <a:off x="7406759" y="5493544"/>
            <a:ext cx="6582251" cy="1939766"/>
          </a:xfrm>
          <a:prstGeom prst="roundRect">
            <a:avLst>
              <a:gd name="adj" fmla="val 5657"/>
            </a:avLst>
          </a:prstGeom>
          <a:solidFill>
            <a:srgbClr val="FFFFFF"/>
          </a:solidFill>
          <a:ln/>
        </p:spPr>
      </p:sp>
      <p:sp>
        <p:nvSpPr>
          <p:cNvPr id="29" name="Shape 23"/>
          <p:cNvSpPr/>
          <p:nvPr/>
        </p:nvSpPr>
        <p:spPr>
          <a:xfrm>
            <a:off x="7406759" y="5470684"/>
            <a:ext cx="6582251" cy="91440"/>
          </a:xfrm>
          <a:prstGeom prst="roundRect">
            <a:avLst>
              <a:gd name="adj" fmla="val 84169"/>
            </a:avLst>
          </a:prstGeom>
          <a:solidFill>
            <a:srgbClr val="4950BC"/>
          </a:solidFill>
          <a:ln/>
        </p:spPr>
      </p:sp>
      <p:sp>
        <p:nvSpPr>
          <p:cNvPr id="30" name="Shape 24"/>
          <p:cNvSpPr/>
          <p:nvPr/>
        </p:nvSpPr>
        <p:spPr>
          <a:xfrm>
            <a:off x="10423029" y="5218748"/>
            <a:ext cx="549712" cy="549712"/>
          </a:xfrm>
          <a:prstGeom prst="roundRect">
            <a:avLst>
              <a:gd name="adj" fmla="val 166342"/>
            </a:avLst>
          </a:prstGeom>
          <a:solidFill>
            <a:srgbClr val="4950BC"/>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87930" y="5383649"/>
            <a:ext cx="219789" cy="219789"/>
          </a:xfrm>
          <a:prstGeom prst="rect">
            <a:avLst/>
          </a:prstGeom>
        </p:spPr>
      </p:pic>
      <p:sp>
        <p:nvSpPr>
          <p:cNvPr id="32" name="Text 25"/>
          <p:cNvSpPr/>
          <p:nvPr/>
        </p:nvSpPr>
        <p:spPr>
          <a:xfrm>
            <a:off x="7612856" y="5951577"/>
            <a:ext cx="2550914" cy="28634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Algorithmic Paradigms</a:t>
            </a:r>
            <a:endParaRPr lang="en-US" sz="1800" dirty="0"/>
          </a:p>
        </p:txBody>
      </p:sp>
      <p:sp>
        <p:nvSpPr>
          <p:cNvPr id="33" name="Text 26"/>
          <p:cNvSpPr/>
          <p:nvPr/>
        </p:nvSpPr>
        <p:spPr>
          <a:xfrm>
            <a:off x="7612856" y="6347817"/>
            <a:ext cx="6170057" cy="879396"/>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implementation demonstrates practical application of greedy algorithms, graph traversal, and other paradigms, providing a solid foundation for algorithm education and game development.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31743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3" name="Text 1"/>
          <p:cNvSpPr/>
          <p:nvPr/>
        </p:nvSpPr>
        <p:spPr>
          <a:xfrm>
            <a:off x="793790" y="3116937"/>
            <a:ext cx="7716083"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Galaxies Algorithm Documentation</a:t>
            </a:r>
            <a:endParaRPr lang="en-US" sz="3550" dirty="0"/>
          </a:p>
        </p:txBody>
      </p:sp>
      <p:sp>
        <p:nvSpPr>
          <p:cNvPr id="4" name="Text 2"/>
          <p:cNvSpPr/>
          <p:nvPr/>
        </p:nvSpPr>
        <p:spPr>
          <a:xfrm>
            <a:off x="793790" y="402407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Design &amp; Analysis of Algorithms (DAA)</a:t>
            </a:r>
            <a:endParaRPr lang="en-US" sz="1750" dirty="0"/>
          </a:p>
        </p:txBody>
      </p:sp>
      <p:sp>
        <p:nvSpPr>
          <p:cNvPr id="5" name="Text 3"/>
          <p:cNvSpPr/>
          <p:nvPr/>
        </p:nvSpPr>
        <p:spPr>
          <a:xfrm>
            <a:off x="793790" y="464212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For more information, see: MODEL.md, GRAPH.md, GREEDY.md, SORTING.md</a:t>
            </a:r>
            <a:endParaRPr lang="en-US" sz="1750" dirty="0"/>
          </a:p>
        </p:txBody>
      </p:sp>
      <p:sp>
        <p:nvSpPr>
          <p:cNvPr id="6" name="Text 4"/>
          <p:cNvSpPr/>
          <p:nvPr/>
        </p:nvSpPr>
        <p:spPr>
          <a:xfrm>
            <a:off x="793790" y="5345192"/>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Questions?</a:t>
            </a:r>
            <a:endParaRPr lang="en-US" sz="3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7708" y="617458"/>
            <a:ext cx="6947892" cy="631865"/>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Inter Bold" pitchFamily="34" charset="0"/>
                <a:ea typeface="Inter Bold" pitchFamily="34" charset="-122"/>
                <a:cs typeface="Inter Bold" pitchFamily="34" charset="-120"/>
              </a:rPr>
              <a:t>5 Core Algorithms Overview</a:t>
            </a:r>
            <a:endParaRPr lang="en-US" sz="3950" dirty="0"/>
          </a:p>
        </p:txBody>
      </p:sp>
      <p:sp>
        <p:nvSpPr>
          <p:cNvPr id="3" name="Text 1"/>
          <p:cNvSpPr/>
          <p:nvPr/>
        </p:nvSpPr>
        <p:spPr>
          <a:xfrm>
            <a:off x="707708" y="1653659"/>
            <a:ext cx="13214985" cy="32337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Explore the fundamental algorithms that power the Galaxies puzzle game, each playing a crucial role in its mechanics and efficiency.</a:t>
            </a:r>
            <a:endParaRPr lang="en-US" sz="1550" dirty="0"/>
          </a:p>
        </p:txBody>
      </p:sp>
      <p:sp>
        <p:nvSpPr>
          <p:cNvPr id="4" name="Shape 2"/>
          <p:cNvSpPr/>
          <p:nvPr/>
        </p:nvSpPr>
        <p:spPr>
          <a:xfrm>
            <a:off x="707708" y="2507694"/>
            <a:ext cx="4270177" cy="2461141"/>
          </a:xfrm>
          <a:prstGeom prst="roundRect">
            <a:avLst>
              <a:gd name="adj" fmla="val 4458"/>
            </a:avLst>
          </a:prstGeom>
          <a:solidFill>
            <a:srgbClr val="FFFFFF"/>
          </a:solidFill>
          <a:ln/>
        </p:spPr>
      </p:sp>
      <p:sp>
        <p:nvSpPr>
          <p:cNvPr id="5" name="Shape 3"/>
          <p:cNvSpPr/>
          <p:nvPr/>
        </p:nvSpPr>
        <p:spPr>
          <a:xfrm>
            <a:off x="707708" y="2484834"/>
            <a:ext cx="4270177" cy="91440"/>
          </a:xfrm>
          <a:prstGeom prst="roundRect">
            <a:avLst>
              <a:gd name="adj" fmla="val 92879"/>
            </a:avLst>
          </a:prstGeom>
          <a:solidFill>
            <a:srgbClr val="4950BC"/>
          </a:solidFill>
          <a:ln/>
        </p:spPr>
      </p:sp>
      <p:sp>
        <p:nvSpPr>
          <p:cNvPr id="6" name="Shape 4"/>
          <p:cNvSpPr/>
          <p:nvPr/>
        </p:nvSpPr>
        <p:spPr>
          <a:xfrm>
            <a:off x="2539425" y="2204442"/>
            <a:ext cx="606623" cy="606623"/>
          </a:xfrm>
          <a:prstGeom prst="roundRect">
            <a:avLst>
              <a:gd name="adj" fmla="val 150736"/>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1352" y="2386370"/>
            <a:ext cx="242649" cy="242649"/>
          </a:xfrm>
          <a:prstGeom prst="rect">
            <a:avLst/>
          </a:prstGeom>
        </p:spPr>
      </p:pic>
      <p:sp>
        <p:nvSpPr>
          <p:cNvPr id="8" name="Text 5"/>
          <p:cNvSpPr/>
          <p:nvPr/>
        </p:nvSpPr>
        <p:spPr>
          <a:xfrm>
            <a:off x="932736" y="3013115"/>
            <a:ext cx="2527578"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MODEL</a:t>
            </a:r>
            <a:endParaRPr lang="en-US" sz="1950" dirty="0"/>
          </a:p>
        </p:txBody>
      </p:sp>
      <p:sp>
        <p:nvSpPr>
          <p:cNvPr id="9" name="Text 6"/>
          <p:cNvSpPr/>
          <p:nvPr/>
        </p:nvSpPr>
        <p:spPr>
          <a:xfrm>
            <a:off x="932736" y="3450312"/>
            <a:ext cx="3820120" cy="1293495"/>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Data Abstraction:</a:t>
            </a:r>
            <a:r>
              <a:rPr lang="en-US" sz="1550" dirty="0">
                <a:solidFill>
                  <a:srgbClr val="272525"/>
                </a:solidFill>
                <a:latin typeface="Inter" pitchFamily="34" charset="0"/>
                <a:ea typeface="Inter" pitchFamily="34" charset="-122"/>
                <a:cs typeface="Inter" pitchFamily="34" charset="-120"/>
              </a:rPr>
              <a:t> Implemented through the </a:t>
            </a:r>
            <a:r>
              <a:rPr lang="en-US" sz="1550" dirty="0">
                <a:solidFill>
                  <a:srgbClr val="272525"/>
                </a:solidFill>
                <a:highlight>
                  <a:srgbClr val="F2F2F2"/>
                </a:highlight>
                <a:latin typeface="Consolas" pitchFamily="34" charset="0"/>
                <a:ea typeface="Consolas" pitchFamily="34" charset="-122"/>
                <a:cs typeface="Consolas" pitchFamily="34" charset="-120"/>
              </a:rPr>
              <a:t>GalaxiesModel</a:t>
            </a:r>
            <a:r>
              <a:rPr lang="en-US" sz="1550" dirty="0">
                <a:solidFill>
                  <a:srgbClr val="272525"/>
                </a:solidFill>
                <a:latin typeface="Inter" pitchFamily="34" charset="0"/>
                <a:ea typeface="Inter" pitchFamily="34" charset="-122"/>
                <a:cs typeface="Inter" pitchFamily="34" charset="-120"/>
              </a:rPr>
              <a:t> class, providing a structured representation of game data.</a:t>
            </a:r>
            <a:endParaRPr lang="en-US" sz="1550" dirty="0"/>
          </a:p>
        </p:txBody>
      </p:sp>
      <p:sp>
        <p:nvSpPr>
          <p:cNvPr id="10" name="Shape 7"/>
          <p:cNvSpPr/>
          <p:nvPr/>
        </p:nvSpPr>
        <p:spPr>
          <a:xfrm>
            <a:off x="5180052" y="2507694"/>
            <a:ext cx="4270177" cy="2461141"/>
          </a:xfrm>
          <a:prstGeom prst="roundRect">
            <a:avLst>
              <a:gd name="adj" fmla="val 4458"/>
            </a:avLst>
          </a:prstGeom>
          <a:solidFill>
            <a:srgbClr val="FFFFFF"/>
          </a:solidFill>
          <a:ln/>
        </p:spPr>
      </p:sp>
      <p:sp>
        <p:nvSpPr>
          <p:cNvPr id="11" name="Shape 8"/>
          <p:cNvSpPr/>
          <p:nvPr/>
        </p:nvSpPr>
        <p:spPr>
          <a:xfrm>
            <a:off x="5180052" y="2484834"/>
            <a:ext cx="4270177" cy="91440"/>
          </a:xfrm>
          <a:prstGeom prst="roundRect">
            <a:avLst>
              <a:gd name="adj" fmla="val 92879"/>
            </a:avLst>
          </a:prstGeom>
          <a:solidFill>
            <a:srgbClr val="4950BC"/>
          </a:solidFill>
          <a:ln/>
        </p:spPr>
      </p:sp>
      <p:sp>
        <p:nvSpPr>
          <p:cNvPr id="12" name="Shape 9"/>
          <p:cNvSpPr/>
          <p:nvPr/>
        </p:nvSpPr>
        <p:spPr>
          <a:xfrm>
            <a:off x="7011769" y="2204442"/>
            <a:ext cx="606623" cy="606623"/>
          </a:xfrm>
          <a:prstGeom prst="roundRect">
            <a:avLst>
              <a:gd name="adj" fmla="val 150736"/>
            </a:avLst>
          </a:prstGeom>
          <a:solidFill>
            <a:srgbClr val="4950BC"/>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3697" y="2386370"/>
            <a:ext cx="242649" cy="242649"/>
          </a:xfrm>
          <a:prstGeom prst="rect">
            <a:avLst/>
          </a:prstGeom>
        </p:spPr>
      </p:pic>
      <p:sp>
        <p:nvSpPr>
          <p:cNvPr id="14" name="Text 10"/>
          <p:cNvSpPr/>
          <p:nvPr/>
        </p:nvSpPr>
        <p:spPr>
          <a:xfrm>
            <a:off x="5405080" y="3013115"/>
            <a:ext cx="2527578"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GRAPH</a:t>
            </a:r>
            <a:endParaRPr lang="en-US" sz="1950" dirty="0"/>
          </a:p>
        </p:txBody>
      </p:sp>
      <p:sp>
        <p:nvSpPr>
          <p:cNvPr id="15" name="Text 11"/>
          <p:cNvSpPr/>
          <p:nvPr/>
        </p:nvSpPr>
        <p:spPr>
          <a:xfrm>
            <a:off x="5405080" y="3450312"/>
            <a:ext cx="3820120" cy="1293495"/>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Data Structure:</a:t>
            </a:r>
            <a:r>
              <a:rPr lang="en-US" sz="1550" dirty="0">
                <a:solidFill>
                  <a:srgbClr val="272525"/>
                </a:solidFill>
                <a:latin typeface="Inter" pitchFamily="34" charset="0"/>
                <a:ea typeface="Inter" pitchFamily="34" charset="-122"/>
                <a:cs typeface="Inter" pitchFamily="34" charset="-120"/>
              </a:rPr>
              <a:t> Utilizes an adjacency list representation to efficiently manage connections and relationships within the game's elements.</a:t>
            </a:r>
            <a:endParaRPr lang="en-US" sz="1550" dirty="0"/>
          </a:p>
        </p:txBody>
      </p:sp>
      <p:sp>
        <p:nvSpPr>
          <p:cNvPr id="16" name="Shape 12"/>
          <p:cNvSpPr/>
          <p:nvPr/>
        </p:nvSpPr>
        <p:spPr>
          <a:xfrm>
            <a:off x="9652397" y="2507694"/>
            <a:ext cx="4270296" cy="2461141"/>
          </a:xfrm>
          <a:prstGeom prst="roundRect">
            <a:avLst>
              <a:gd name="adj" fmla="val 4458"/>
            </a:avLst>
          </a:prstGeom>
          <a:solidFill>
            <a:srgbClr val="FFFFFF"/>
          </a:solidFill>
          <a:ln/>
        </p:spPr>
      </p:sp>
      <p:sp>
        <p:nvSpPr>
          <p:cNvPr id="17" name="Shape 13"/>
          <p:cNvSpPr/>
          <p:nvPr/>
        </p:nvSpPr>
        <p:spPr>
          <a:xfrm>
            <a:off x="9652397" y="2484834"/>
            <a:ext cx="4270296" cy="91440"/>
          </a:xfrm>
          <a:prstGeom prst="roundRect">
            <a:avLst>
              <a:gd name="adj" fmla="val 92879"/>
            </a:avLst>
          </a:prstGeom>
          <a:solidFill>
            <a:srgbClr val="4950BC"/>
          </a:solidFill>
          <a:ln/>
        </p:spPr>
      </p:sp>
      <p:sp>
        <p:nvSpPr>
          <p:cNvPr id="18" name="Shape 14"/>
          <p:cNvSpPr/>
          <p:nvPr/>
        </p:nvSpPr>
        <p:spPr>
          <a:xfrm>
            <a:off x="11484233" y="2204442"/>
            <a:ext cx="606623" cy="606623"/>
          </a:xfrm>
          <a:prstGeom prst="roundRect">
            <a:avLst>
              <a:gd name="adj" fmla="val 150736"/>
            </a:avLst>
          </a:prstGeom>
          <a:solidFill>
            <a:srgbClr val="4950BC"/>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6160" y="2386370"/>
            <a:ext cx="242649" cy="242649"/>
          </a:xfrm>
          <a:prstGeom prst="rect">
            <a:avLst/>
          </a:prstGeom>
        </p:spPr>
      </p:pic>
      <p:sp>
        <p:nvSpPr>
          <p:cNvPr id="20" name="Text 15"/>
          <p:cNvSpPr/>
          <p:nvPr/>
        </p:nvSpPr>
        <p:spPr>
          <a:xfrm>
            <a:off x="9877425" y="3013115"/>
            <a:ext cx="2527578"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GREEDY</a:t>
            </a:r>
            <a:endParaRPr lang="en-US" sz="1950" dirty="0"/>
          </a:p>
        </p:txBody>
      </p:sp>
      <p:sp>
        <p:nvSpPr>
          <p:cNvPr id="21" name="Text 16"/>
          <p:cNvSpPr/>
          <p:nvPr/>
        </p:nvSpPr>
        <p:spPr>
          <a:xfrm>
            <a:off x="9877425" y="3450312"/>
            <a:ext cx="3820239" cy="1293495"/>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Optimization:</a:t>
            </a:r>
            <a:r>
              <a:rPr lang="en-US" sz="1550" dirty="0">
                <a:solidFill>
                  <a:srgbClr val="272525"/>
                </a:solidFill>
                <a:latin typeface="Inter" pitchFamily="34" charset="0"/>
                <a:ea typeface="Inter" pitchFamily="34" charset="-122"/>
                <a:cs typeface="Inter" pitchFamily="34" charset="-120"/>
              </a:rPr>
              <a:t> Employs an edge scoring and selection mechanism to make locally optimal choices, aiming for efficient solutions.</a:t>
            </a:r>
            <a:endParaRPr lang="en-US" sz="1550" dirty="0"/>
          </a:p>
        </p:txBody>
      </p:sp>
      <p:sp>
        <p:nvSpPr>
          <p:cNvPr id="22" name="Shape 17"/>
          <p:cNvSpPr/>
          <p:nvPr/>
        </p:nvSpPr>
        <p:spPr>
          <a:xfrm>
            <a:off x="707708" y="5474256"/>
            <a:ext cx="6506408" cy="2137767"/>
          </a:xfrm>
          <a:prstGeom prst="roundRect">
            <a:avLst>
              <a:gd name="adj" fmla="val 5133"/>
            </a:avLst>
          </a:prstGeom>
          <a:solidFill>
            <a:srgbClr val="FFFFFF"/>
          </a:solidFill>
          <a:ln/>
        </p:spPr>
      </p:sp>
      <p:sp>
        <p:nvSpPr>
          <p:cNvPr id="23" name="Shape 18"/>
          <p:cNvSpPr/>
          <p:nvPr/>
        </p:nvSpPr>
        <p:spPr>
          <a:xfrm>
            <a:off x="707708" y="5451396"/>
            <a:ext cx="6506408" cy="91440"/>
          </a:xfrm>
          <a:prstGeom prst="roundRect">
            <a:avLst>
              <a:gd name="adj" fmla="val 92879"/>
            </a:avLst>
          </a:prstGeom>
          <a:solidFill>
            <a:srgbClr val="4950BC"/>
          </a:solidFill>
          <a:ln/>
        </p:spPr>
      </p:sp>
      <p:sp>
        <p:nvSpPr>
          <p:cNvPr id="24" name="Shape 19"/>
          <p:cNvSpPr/>
          <p:nvPr/>
        </p:nvSpPr>
        <p:spPr>
          <a:xfrm>
            <a:off x="3657540" y="5171003"/>
            <a:ext cx="606623" cy="606623"/>
          </a:xfrm>
          <a:prstGeom prst="roundRect">
            <a:avLst>
              <a:gd name="adj" fmla="val 150736"/>
            </a:avLst>
          </a:prstGeom>
          <a:solidFill>
            <a:srgbClr val="4950BC"/>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9468" y="5352931"/>
            <a:ext cx="242649" cy="242649"/>
          </a:xfrm>
          <a:prstGeom prst="rect">
            <a:avLst/>
          </a:prstGeom>
        </p:spPr>
      </p:pic>
      <p:sp>
        <p:nvSpPr>
          <p:cNvPr id="26" name="Text 20"/>
          <p:cNvSpPr/>
          <p:nvPr/>
        </p:nvSpPr>
        <p:spPr>
          <a:xfrm>
            <a:off x="932736" y="5979676"/>
            <a:ext cx="2527578"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SORTING</a:t>
            </a:r>
            <a:endParaRPr lang="en-US" sz="1950" dirty="0"/>
          </a:p>
        </p:txBody>
      </p:sp>
      <p:sp>
        <p:nvSpPr>
          <p:cNvPr id="27" name="Text 21"/>
          <p:cNvSpPr/>
          <p:nvPr/>
        </p:nvSpPr>
        <p:spPr>
          <a:xfrm>
            <a:off x="932736" y="6416873"/>
            <a:ext cx="6056352" cy="646748"/>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Efficiency:</a:t>
            </a:r>
            <a:r>
              <a:rPr lang="en-US" sz="1550" dirty="0">
                <a:solidFill>
                  <a:srgbClr val="272525"/>
                </a:solidFill>
                <a:latin typeface="Inter" pitchFamily="34" charset="0"/>
                <a:ea typeface="Inter" pitchFamily="34" charset="-122"/>
                <a:cs typeface="Inter" pitchFamily="34" charset="-120"/>
              </a:rPr>
              <a:t> Incorporates multiple sorting techniques to organize data for faster processing and improved performance.</a:t>
            </a:r>
            <a:endParaRPr lang="en-US" sz="1550" dirty="0"/>
          </a:p>
        </p:txBody>
      </p:sp>
      <p:sp>
        <p:nvSpPr>
          <p:cNvPr id="28" name="Shape 22"/>
          <p:cNvSpPr/>
          <p:nvPr/>
        </p:nvSpPr>
        <p:spPr>
          <a:xfrm>
            <a:off x="7416284" y="5474256"/>
            <a:ext cx="6506408" cy="2137767"/>
          </a:xfrm>
          <a:prstGeom prst="roundRect">
            <a:avLst>
              <a:gd name="adj" fmla="val 5133"/>
            </a:avLst>
          </a:prstGeom>
          <a:solidFill>
            <a:srgbClr val="FFFFFF"/>
          </a:solidFill>
          <a:ln/>
        </p:spPr>
      </p:sp>
      <p:sp>
        <p:nvSpPr>
          <p:cNvPr id="29" name="Shape 23"/>
          <p:cNvSpPr/>
          <p:nvPr/>
        </p:nvSpPr>
        <p:spPr>
          <a:xfrm>
            <a:off x="7416284" y="5451396"/>
            <a:ext cx="6506408" cy="91440"/>
          </a:xfrm>
          <a:prstGeom prst="roundRect">
            <a:avLst>
              <a:gd name="adj" fmla="val 92879"/>
            </a:avLst>
          </a:prstGeom>
          <a:solidFill>
            <a:srgbClr val="4950BC"/>
          </a:solidFill>
          <a:ln/>
        </p:spPr>
      </p:sp>
      <p:sp>
        <p:nvSpPr>
          <p:cNvPr id="30" name="Shape 24"/>
          <p:cNvSpPr/>
          <p:nvPr/>
        </p:nvSpPr>
        <p:spPr>
          <a:xfrm>
            <a:off x="10366117" y="5171003"/>
            <a:ext cx="606623" cy="606623"/>
          </a:xfrm>
          <a:prstGeom prst="roundRect">
            <a:avLst>
              <a:gd name="adj" fmla="val 150736"/>
            </a:avLst>
          </a:prstGeom>
          <a:solidFill>
            <a:srgbClr val="4950BC"/>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8045" y="5352931"/>
            <a:ext cx="242649" cy="242649"/>
          </a:xfrm>
          <a:prstGeom prst="rect">
            <a:avLst/>
          </a:prstGeom>
        </p:spPr>
      </p:pic>
      <p:sp>
        <p:nvSpPr>
          <p:cNvPr id="32" name="Text 25"/>
          <p:cNvSpPr/>
          <p:nvPr/>
        </p:nvSpPr>
        <p:spPr>
          <a:xfrm>
            <a:off x="7641312" y="5979676"/>
            <a:ext cx="2527578"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TRAVERSAL</a:t>
            </a:r>
            <a:endParaRPr lang="en-US" sz="1950" dirty="0"/>
          </a:p>
        </p:txBody>
      </p:sp>
      <p:sp>
        <p:nvSpPr>
          <p:cNvPr id="33" name="Text 26"/>
          <p:cNvSpPr/>
          <p:nvPr/>
        </p:nvSpPr>
        <p:spPr>
          <a:xfrm>
            <a:off x="7641312" y="6416873"/>
            <a:ext cx="6056352" cy="970121"/>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Graph Algorithm:</a:t>
            </a:r>
            <a:r>
              <a:rPr lang="en-US" sz="1550" dirty="0">
                <a:solidFill>
                  <a:srgbClr val="272525"/>
                </a:solidFill>
                <a:latin typeface="Inter" pitchFamily="34" charset="0"/>
                <a:ea typeface="Inter" pitchFamily="34" charset="-122"/>
                <a:cs typeface="Inter" pitchFamily="34" charset="-120"/>
              </a:rPr>
              <a:t> Applies Breadth-First Search (BFS) to identify and analyze connected components within the game's graph structure.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04863"/>
            <a:ext cx="1072943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Algorithm 1: MODEL (Data Abstraction)</a:t>
            </a:r>
            <a:endParaRPr lang="en-US" sz="4450" dirty="0"/>
          </a:p>
        </p:txBody>
      </p:sp>
      <p:sp>
        <p:nvSpPr>
          <p:cNvPr id="3" name="Text 1"/>
          <p:cNvSpPr/>
          <p:nvPr/>
        </p:nvSpPr>
        <p:spPr>
          <a:xfrm>
            <a:off x="793790" y="2080617"/>
            <a:ext cx="297930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Class: GalaxiesModel</a:t>
            </a:r>
            <a:endParaRPr lang="en-US" sz="2200" dirty="0"/>
          </a:p>
        </p:txBody>
      </p:sp>
      <p:sp>
        <p:nvSpPr>
          <p:cNvPr id="4" name="Text 2"/>
          <p:cNvSpPr/>
          <p:nvPr/>
        </p:nvSpPr>
        <p:spPr>
          <a:xfrm>
            <a:off x="793790" y="2661761"/>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Purpose:</a:t>
            </a:r>
            <a:r>
              <a:rPr lang="en-US" sz="1750" dirty="0">
                <a:solidFill>
                  <a:srgbClr val="272525"/>
                </a:solidFill>
                <a:latin typeface="Inter" pitchFamily="34" charset="0"/>
                <a:ea typeface="Inter" pitchFamily="34" charset="-122"/>
                <a:cs typeface="Inter" pitchFamily="34" charset="-120"/>
              </a:rPr>
              <a:t> Encapsulate puzzle state and game logic</a:t>
            </a:r>
            <a:endParaRPr lang="en-US" sz="1750" dirty="0"/>
          </a:p>
        </p:txBody>
      </p:sp>
      <p:sp>
        <p:nvSpPr>
          <p:cNvPr id="5" name="Text 3"/>
          <p:cNvSpPr/>
          <p:nvPr/>
        </p:nvSpPr>
        <p:spPr>
          <a:xfrm>
            <a:off x="793790" y="3228737"/>
            <a:ext cx="6244709" cy="254793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t>
            </a:r>
            <a:r>
              <a:rPr lang="en-US" sz="1750" dirty="0">
                <a:solidFill>
                  <a:srgbClr val="272525"/>
                </a:solidFill>
                <a:highlight>
                  <a:srgbClr val="F2F2F2"/>
                </a:highlight>
                <a:latin typeface="Consolas" pitchFamily="34" charset="0"/>
                <a:ea typeface="Consolas" pitchFamily="34" charset="-122"/>
                <a:cs typeface="Consolas" pitchFamily="34" charset="-120"/>
              </a:rPr>
              <a:t>GalaxiesModel</a:t>
            </a:r>
            <a:r>
              <a:rPr lang="en-US" sz="1750" dirty="0">
                <a:solidFill>
                  <a:srgbClr val="272525"/>
                </a:solidFill>
                <a:latin typeface="Inter" pitchFamily="34" charset="0"/>
                <a:ea typeface="Inter" pitchFamily="34" charset="-122"/>
                <a:cs typeface="Inter" pitchFamily="34" charset="-120"/>
              </a:rPr>
              <a:t> class serves as the core data abstraction for the game. It is designed to manage the entire state of the puzzle, ensuring that all game elements and their interactions are represented in a structured and consistent manner. This encapsulation simplifies the game logic and makes it easier to handle complex puzzle mechanics.</a:t>
            </a:r>
            <a:endParaRPr lang="en-US" sz="1750" dirty="0"/>
          </a:p>
        </p:txBody>
      </p:sp>
      <p:sp>
        <p:nvSpPr>
          <p:cNvPr id="6" name="Text 4"/>
          <p:cNvSpPr/>
          <p:nvPr/>
        </p:nvSpPr>
        <p:spPr>
          <a:xfrm>
            <a:off x="793790" y="5980748"/>
            <a:ext cx="6244709" cy="37052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Files: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Galaxies.py</a:t>
            </a:r>
            <a:r>
              <a:rPr lang="en-US" sz="1750" dirty="0">
                <a:solidFill>
                  <a:srgbClr val="272525"/>
                </a:solidFill>
                <a:latin typeface="Inter" pitchFamily="34" charset="0"/>
                <a:ea typeface="Inter" pitchFamily="34" charset="-122"/>
                <a:cs typeface="Inter" pitchFamily="34" charset="-120"/>
              </a:rPr>
              <a:t> (lines 290-450), </a:t>
            </a:r>
            <a:r>
              <a:rPr lang="en-US" sz="1750" dirty="0">
                <a:solidFill>
                  <a:srgbClr val="272525"/>
                </a:solidFill>
                <a:highlight>
                  <a:srgbClr val="F2F2F2"/>
                </a:highlight>
                <a:latin typeface="Consolas" pitchFamily="34" charset="0"/>
                <a:ea typeface="Consolas" pitchFamily="34" charset="-122"/>
                <a:cs typeface="Consolas" pitchFamily="34" charset="-120"/>
              </a:rPr>
              <a:t>MODEL.md</a:t>
            </a:r>
            <a:endParaRPr lang="en-US" sz="1750" dirty="0"/>
          </a:p>
        </p:txBody>
      </p:sp>
      <p:sp>
        <p:nvSpPr>
          <p:cNvPr id="7" name="Text 5"/>
          <p:cNvSpPr/>
          <p:nvPr/>
        </p:nvSpPr>
        <p:spPr>
          <a:xfrm>
            <a:off x="7599521" y="2080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Key Methods:</a:t>
            </a:r>
            <a:endParaRPr lang="en-US" sz="2200" dirty="0"/>
          </a:p>
        </p:txBody>
      </p:sp>
      <p:sp>
        <p:nvSpPr>
          <p:cNvPr id="8" name="Text 6"/>
          <p:cNvSpPr/>
          <p:nvPr/>
        </p:nvSpPr>
        <p:spPr>
          <a:xfrm>
            <a:off x="7599521" y="2661761"/>
            <a:ext cx="6244709"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new_puzzle()</a:t>
            </a:r>
            <a:r>
              <a:rPr lang="en-US" sz="1750" dirty="0">
                <a:solidFill>
                  <a:srgbClr val="272525"/>
                </a:solidFill>
                <a:latin typeface="Inter" pitchFamily="34" charset="0"/>
                <a:ea typeface="Inter" pitchFamily="34" charset="-122"/>
                <a:cs typeface="Inter" pitchFamily="34" charset="-120"/>
              </a:rPr>
              <a:t> - Initialize new puzzle</a:t>
            </a:r>
            <a:endParaRPr lang="en-US" sz="1750" dirty="0"/>
          </a:p>
        </p:txBody>
      </p:sp>
      <p:sp>
        <p:nvSpPr>
          <p:cNvPr id="9" name="Text 7"/>
          <p:cNvSpPr/>
          <p:nvPr/>
        </p:nvSpPr>
        <p:spPr>
          <a:xfrm>
            <a:off x="7599521" y="3111579"/>
            <a:ext cx="6244709"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cell_adjacency_graph()</a:t>
            </a:r>
            <a:r>
              <a:rPr lang="en-US" sz="1750" dirty="0">
                <a:solidFill>
                  <a:srgbClr val="272525"/>
                </a:solidFill>
                <a:latin typeface="Inter" pitchFamily="34" charset="0"/>
                <a:ea typeface="Inter" pitchFamily="34" charset="-122"/>
                <a:cs typeface="Inter" pitchFamily="34" charset="-120"/>
              </a:rPr>
              <a:t> - Build grid graph</a:t>
            </a:r>
            <a:endParaRPr lang="en-US" sz="1750" dirty="0"/>
          </a:p>
        </p:txBody>
      </p:sp>
      <p:sp>
        <p:nvSpPr>
          <p:cNvPr id="10" name="Text 8"/>
          <p:cNvSpPr/>
          <p:nvPr/>
        </p:nvSpPr>
        <p:spPr>
          <a:xfrm>
            <a:off x="7599521" y="3561398"/>
            <a:ext cx="6244709" cy="73342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build_regions_from_edges()</a:t>
            </a:r>
            <a:r>
              <a:rPr lang="en-US" sz="1750" dirty="0">
                <a:solidFill>
                  <a:srgbClr val="272525"/>
                </a:solidFill>
                <a:latin typeface="Inter" pitchFamily="34" charset="0"/>
                <a:ea typeface="Inter" pitchFamily="34" charset="-122"/>
                <a:cs typeface="Inter" pitchFamily="34" charset="-120"/>
              </a:rPr>
              <a:t> - Find connected components</a:t>
            </a:r>
            <a:endParaRPr lang="en-US" sz="1750" dirty="0"/>
          </a:p>
        </p:txBody>
      </p:sp>
      <p:sp>
        <p:nvSpPr>
          <p:cNvPr id="11" name="Text 9"/>
          <p:cNvSpPr/>
          <p:nvPr/>
        </p:nvSpPr>
        <p:spPr>
          <a:xfrm>
            <a:off x="7599521" y="4374118"/>
            <a:ext cx="6244709"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compute_edge_scores()</a:t>
            </a:r>
            <a:r>
              <a:rPr lang="en-US" sz="1750" dirty="0">
                <a:solidFill>
                  <a:srgbClr val="272525"/>
                </a:solidFill>
                <a:latin typeface="Inter" pitchFamily="34" charset="0"/>
                <a:ea typeface="Inter" pitchFamily="34" charset="-122"/>
                <a:cs typeface="Inter" pitchFamily="34" charset="-120"/>
              </a:rPr>
              <a:t> - Greedy scoring</a:t>
            </a:r>
            <a:endParaRPr lang="en-US" sz="1750" dirty="0"/>
          </a:p>
        </p:txBody>
      </p:sp>
      <p:sp>
        <p:nvSpPr>
          <p:cNvPr id="12" name="Text 10"/>
          <p:cNvSpPr/>
          <p:nvPr/>
        </p:nvSpPr>
        <p:spPr>
          <a:xfrm>
            <a:off x="7599521" y="4823936"/>
            <a:ext cx="6244709"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select_best_edge()</a:t>
            </a:r>
            <a:r>
              <a:rPr lang="en-US" sz="1750" dirty="0">
                <a:solidFill>
                  <a:srgbClr val="272525"/>
                </a:solidFill>
                <a:latin typeface="Inter" pitchFamily="34" charset="0"/>
                <a:ea typeface="Inter" pitchFamily="34" charset="-122"/>
                <a:cs typeface="Inter" pitchFamily="34" charset="-120"/>
              </a:rPr>
              <a:t> - Hint generation</a:t>
            </a:r>
            <a:endParaRPr lang="en-US" sz="1750" dirty="0"/>
          </a:p>
        </p:txBody>
      </p:sp>
      <p:sp>
        <p:nvSpPr>
          <p:cNvPr id="13" name="Text 11"/>
          <p:cNvSpPr/>
          <p:nvPr/>
        </p:nvSpPr>
        <p:spPr>
          <a:xfrm>
            <a:off x="7599521" y="5398532"/>
            <a:ext cx="6244709" cy="1822132"/>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methods are fundamental to the operation of the </a:t>
            </a:r>
            <a:r>
              <a:rPr lang="en-US" sz="1750" dirty="0">
                <a:solidFill>
                  <a:srgbClr val="272525"/>
                </a:solidFill>
                <a:highlight>
                  <a:srgbClr val="F2F2F2"/>
                </a:highlight>
                <a:latin typeface="Consolas" pitchFamily="34" charset="0"/>
                <a:ea typeface="Consolas" pitchFamily="34" charset="-122"/>
                <a:cs typeface="Consolas" pitchFamily="34" charset="-120"/>
              </a:rPr>
              <a:t>GalaxiesModel</a:t>
            </a:r>
            <a:r>
              <a:rPr lang="en-US" sz="1750" dirty="0">
                <a:solidFill>
                  <a:srgbClr val="272525"/>
                </a:solidFill>
                <a:latin typeface="Inter" pitchFamily="34" charset="0"/>
                <a:ea typeface="Inter" pitchFamily="34" charset="-122"/>
                <a:cs typeface="Inter" pitchFamily="34" charset="-120"/>
              </a:rPr>
              <a:t>, each contributing to different aspects of puzzle generation, state management, and hint system functionality. They collectively ensure the game's complexity and playability.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948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Algorithm 2: GRAPH (Data Structure)</a:t>
            </a:r>
            <a:endParaRPr lang="en-US" sz="4450" dirty="0"/>
          </a:p>
        </p:txBody>
      </p:sp>
      <p:sp>
        <p:nvSpPr>
          <p:cNvPr id="4" name="Text 1"/>
          <p:cNvSpPr/>
          <p:nvPr/>
        </p:nvSpPr>
        <p:spPr>
          <a:xfrm>
            <a:off x="793790" y="239720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game utilizes an </a:t>
            </a:r>
            <a:r>
              <a:rPr lang="en-US" sz="1750" b="1" dirty="0">
                <a:solidFill>
                  <a:srgbClr val="272525"/>
                </a:solidFill>
                <a:latin typeface="Inter" pitchFamily="34" charset="0"/>
                <a:ea typeface="Inter" pitchFamily="34" charset="-122"/>
                <a:cs typeface="Inter" pitchFamily="34" charset="-120"/>
              </a:rPr>
              <a:t>Undirected, unweighted, planar graph</a:t>
            </a:r>
            <a:r>
              <a:rPr lang="en-US" sz="1750" dirty="0">
                <a:solidFill>
                  <a:srgbClr val="272525"/>
                </a:solidFill>
                <a:latin typeface="Inter" pitchFamily="34" charset="0"/>
                <a:ea typeface="Inter" pitchFamily="34" charset="-122"/>
                <a:cs typeface="Inter" pitchFamily="34" charset="-120"/>
              </a:rPr>
              <a:t> to represent cell connectivity on the puzzle grid. This graph is implemented using an </a:t>
            </a:r>
            <a:r>
              <a:rPr lang="en-US" sz="1750" b="1" dirty="0">
                <a:solidFill>
                  <a:srgbClr val="272525"/>
                </a:solidFill>
                <a:latin typeface="Inter" pitchFamily="34" charset="0"/>
                <a:ea typeface="Inter" pitchFamily="34" charset="-122"/>
                <a:cs typeface="Inter" pitchFamily="34" charset="-120"/>
              </a:rPr>
              <a:t>Adjacency list</a:t>
            </a:r>
            <a:r>
              <a:rPr lang="en-US" sz="1750" dirty="0">
                <a:solidFill>
                  <a:srgbClr val="272525"/>
                </a:solidFill>
                <a:latin typeface="Inter" pitchFamily="34" charset="0"/>
                <a:ea typeface="Inter" pitchFamily="34" charset="-122"/>
                <a:cs typeface="Inter" pitchFamily="34" charset="-120"/>
              </a:rPr>
              <a:t>, allowing for efficient management of relationships between game elements.</a:t>
            </a:r>
            <a:endParaRPr lang="en-US" sz="1750" dirty="0"/>
          </a:p>
        </p:txBody>
      </p:sp>
      <p:sp>
        <p:nvSpPr>
          <p:cNvPr id="5" name="Text 2"/>
          <p:cNvSpPr/>
          <p:nvPr/>
        </p:nvSpPr>
        <p:spPr>
          <a:xfrm>
            <a:off x="793790" y="43307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Operations:</a:t>
            </a:r>
            <a:endParaRPr lang="en-US" sz="2200" dirty="0"/>
          </a:p>
        </p:txBody>
      </p:sp>
      <p:sp>
        <p:nvSpPr>
          <p:cNvPr id="6" name="Text 3"/>
          <p:cNvSpPr/>
          <p:nvPr/>
        </p:nvSpPr>
        <p:spPr>
          <a:xfrm>
            <a:off x="793790" y="491192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Build adjacency list: O(N²)</a:t>
            </a:r>
            <a:endParaRPr lang="en-US" sz="1750" dirty="0"/>
          </a:p>
        </p:txBody>
      </p:sp>
      <p:sp>
        <p:nvSpPr>
          <p:cNvPr id="7" name="Text 4"/>
          <p:cNvSpPr/>
          <p:nvPr/>
        </p:nvSpPr>
        <p:spPr>
          <a:xfrm>
            <a:off x="793790" y="5354122"/>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Find components: O(N²)</a:t>
            </a:r>
            <a:endParaRPr lang="en-US" sz="1750" dirty="0"/>
          </a:p>
        </p:txBody>
      </p:sp>
      <p:sp>
        <p:nvSpPr>
          <p:cNvPr id="8" name="Text 5"/>
          <p:cNvSpPr/>
          <p:nvPr/>
        </p:nvSpPr>
        <p:spPr>
          <a:xfrm>
            <a:off x="793790" y="579632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BFS traversal for connected component detection</a:t>
            </a:r>
            <a:endParaRPr lang="en-US" sz="1750" dirty="0"/>
          </a:p>
        </p:txBody>
      </p:sp>
      <p:sp>
        <p:nvSpPr>
          <p:cNvPr id="9" name="Text 6"/>
          <p:cNvSpPr/>
          <p:nvPr/>
        </p:nvSpPr>
        <p:spPr>
          <a:xfrm>
            <a:off x="4856321" y="43307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Properties:</a:t>
            </a:r>
            <a:endParaRPr lang="en-US" sz="2200" dirty="0"/>
          </a:p>
        </p:txBody>
      </p:sp>
      <p:sp>
        <p:nvSpPr>
          <p:cNvPr id="10" name="Text 7"/>
          <p:cNvSpPr/>
          <p:nvPr/>
        </p:nvSpPr>
        <p:spPr>
          <a:xfrm>
            <a:off x="4856321" y="491192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Vertices: Grid cells (N²)</a:t>
            </a:r>
            <a:endParaRPr lang="en-US" sz="1750" dirty="0"/>
          </a:p>
        </p:txBody>
      </p:sp>
      <p:sp>
        <p:nvSpPr>
          <p:cNvPr id="11" name="Text 8"/>
          <p:cNvSpPr/>
          <p:nvPr/>
        </p:nvSpPr>
        <p:spPr>
          <a:xfrm>
            <a:off x="4856321" y="535412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Edges: Between adjacent cells (2N² max)</a:t>
            </a:r>
            <a:endParaRPr lang="en-US" sz="1750" dirty="0"/>
          </a:p>
        </p:txBody>
      </p:sp>
      <p:sp>
        <p:nvSpPr>
          <p:cNvPr id="12" name="Text 9"/>
          <p:cNvSpPr/>
          <p:nvPr/>
        </p:nvSpPr>
        <p:spPr>
          <a:xfrm>
            <a:off x="4856321" y="615922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Constraints: Edges blocked by drawn lines</a:t>
            </a:r>
            <a:endParaRPr lang="en-US" sz="1750" dirty="0"/>
          </a:p>
        </p:txBody>
      </p:sp>
      <p:sp>
        <p:nvSpPr>
          <p:cNvPr id="13" name="Text 10"/>
          <p:cNvSpPr/>
          <p:nvPr/>
        </p:nvSpPr>
        <p:spPr>
          <a:xfrm>
            <a:off x="793790" y="7219474"/>
            <a:ext cx="7556421" cy="37052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Files: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Galaxies.py</a:t>
            </a:r>
            <a:r>
              <a:rPr lang="en-US" sz="1750" dirty="0">
                <a:solidFill>
                  <a:srgbClr val="272525"/>
                </a:solidFill>
                <a:latin typeface="Inter" pitchFamily="34" charset="0"/>
                <a:ea typeface="Inter" pitchFamily="34" charset="-122"/>
                <a:cs typeface="Inter" pitchFamily="34" charset="-120"/>
              </a:rPr>
              <a:t> (lines 315-370), </a:t>
            </a:r>
            <a:r>
              <a:rPr lang="en-US" sz="1750" dirty="0">
                <a:solidFill>
                  <a:srgbClr val="272525"/>
                </a:solidFill>
                <a:highlight>
                  <a:srgbClr val="F2F2F2"/>
                </a:highlight>
                <a:latin typeface="Consolas" pitchFamily="34" charset="0"/>
                <a:ea typeface="Consolas" pitchFamily="34" charset="-122"/>
                <a:cs typeface="Consolas" pitchFamily="34" charset="-120"/>
              </a:rPr>
              <a:t>GRAPH.md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66180"/>
            <a:ext cx="996362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Algorithm 3: GREEDY (Optimization)</a:t>
            </a:r>
            <a:endParaRPr lang="en-US" sz="4450" dirty="0"/>
          </a:p>
        </p:txBody>
      </p:sp>
      <p:sp>
        <p:nvSpPr>
          <p:cNvPr id="3" name="Text 1"/>
          <p:cNvSpPr/>
          <p:nvPr/>
        </p:nvSpPr>
        <p:spPr>
          <a:xfrm>
            <a:off x="793790" y="2028587"/>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Problem:</a:t>
            </a:r>
            <a:r>
              <a:rPr lang="en-US" sz="1750" dirty="0">
                <a:solidFill>
                  <a:srgbClr val="272525"/>
                </a:solidFill>
                <a:latin typeface="Inter" pitchFamily="34" charset="0"/>
                <a:ea typeface="Inter" pitchFamily="34" charset="-122"/>
                <a:cs typeface="Inter" pitchFamily="34" charset="-120"/>
              </a:rPr>
              <a:t> Which edge should the hint suggest?</a:t>
            </a:r>
            <a:endParaRPr lang="en-US" sz="1750" dirty="0"/>
          </a:p>
        </p:txBody>
      </p:sp>
      <p:sp>
        <p:nvSpPr>
          <p:cNvPr id="4" name="Text 2"/>
          <p:cNvSpPr/>
          <p:nvPr/>
        </p:nvSpPr>
        <p:spPr>
          <a:xfrm>
            <a:off x="793790" y="2646640"/>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Approach:</a:t>
            </a:r>
            <a:r>
              <a:rPr lang="en-US" sz="1750" dirty="0">
                <a:solidFill>
                  <a:srgbClr val="272525"/>
                </a:solidFill>
                <a:latin typeface="Inter" pitchFamily="34" charset="0"/>
                <a:ea typeface="Inter" pitchFamily="34" charset="-122"/>
                <a:cs typeface="Inter" pitchFamily="34" charset="-120"/>
              </a:rPr>
              <a:t> Evaluate all edges, pick highest-scored one</a:t>
            </a:r>
            <a:endParaRPr lang="en-US" sz="1750" dirty="0"/>
          </a:p>
        </p:txBody>
      </p:sp>
      <p:sp>
        <p:nvSpPr>
          <p:cNvPr id="5" name="Text 3"/>
          <p:cNvSpPr/>
          <p:nvPr/>
        </p:nvSpPr>
        <p:spPr>
          <a:xfrm>
            <a:off x="793790" y="326469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6" name="Shape 4"/>
          <p:cNvSpPr/>
          <p:nvPr/>
        </p:nvSpPr>
        <p:spPr>
          <a:xfrm>
            <a:off x="793790" y="3619738"/>
            <a:ext cx="6407944" cy="30480"/>
          </a:xfrm>
          <a:prstGeom prst="rect">
            <a:avLst/>
          </a:prstGeom>
          <a:solidFill>
            <a:srgbClr val="4950BC"/>
          </a:solidFill>
          <a:ln/>
        </p:spPr>
      </p:sp>
      <p:sp>
        <p:nvSpPr>
          <p:cNvPr id="7" name="Text 5"/>
          <p:cNvSpPr/>
          <p:nvPr/>
        </p:nvSpPr>
        <p:spPr>
          <a:xfrm>
            <a:off x="793790" y="3794046"/>
            <a:ext cx="37358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For each candidate edge E:</a:t>
            </a:r>
            <a:endParaRPr lang="en-US" sz="2200" dirty="0"/>
          </a:p>
        </p:txBody>
      </p:sp>
      <p:sp>
        <p:nvSpPr>
          <p:cNvPr id="8" name="Text 6"/>
          <p:cNvSpPr/>
          <p:nvPr/>
        </p:nvSpPr>
        <p:spPr>
          <a:xfrm>
            <a:off x="793790" y="4284464"/>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Score(E) = region_balance + validity_bonus</a:t>
            </a:r>
            <a:endParaRPr lang="en-US" sz="1750" dirty="0"/>
          </a:p>
        </p:txBody>
      </p:sp>
      <p:sp>
        <p:nvSpPr>
          <p:cNvPr id="9" name="Text 7"/>
          <p:cNvSpPr/>
          <p:nvPr/>
        </p:nvSpPr>
        <p:spPr>
          <a:xfrm>
            <a:off x="7428548" y="326469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10" name="Shape 8"/>
          <p:cNvSpPr/>
          <p:nvPr/>
        </p:nvSpPr>
        <p:spPr>
          <a:xfrm>
            <a:off x="7428548" y="3619738"/>
            <a:ext cx="6408063" cy="30480"/>
          </a:xfrm>
          <a:prstGeom prst="rect">
            <a:avLst/>
          </a:prstGeom>
          <a:solidFill>
            <a:srgbClr val="4950BC"/>
          </a:solidFill>
          <a:ln/>
        </p:spPr>
      </p:sp>
      <p:sp>
        <p:nvSpPr>
          <p:cNvPr id="11" name="Text 9"/>
          <p:cNvSpPr/>
          <p:nvPr/>
        </p:nvSpPr>
        <p:spPr>
          <a:xfrm>
            <a:off x="7428548" y="3794046"/>
            <a:ext cx="400859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Best edge = argmax Score(E)</a:t>
            </a:r>
            <a:endParaRPr lang="en-US" sz="2200" dirty="0"/>
          </a:p>
        </p:txBody>
      </p:sp>
      <p:sp>
        <p:nvSpPr>
          <p:cNvPr id="12" name="Text 10"/>
          <p:cNvSpPr/>
          <p:nvPr/>
        </p:nvSpPr>
        <p:spPr>
          <a:xfrm>
            <a:off x="793790" y="5276612"/>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Complexity:</a:t>
            </a:r>
            <a:r>
              <a:rPr lang="en-US" sz="1750" dirty="0">
                <a:solidFill>
                  <a:srgbClr val="272525"/>
                </a:solidFill>
                <a:latin typeface="Inter" pitchFamily="34" charset="0"/>
                <a:ea typeface="Inter" pitchFamily="34" charset="-122"/>
                <a:cs typeface="Inter" pitchFamily="34" charset="-120"/>
              </a:rPr>
              <a:t> O(E·R·D) where E=edges, R=region size, D=dots</a:t>
            </a:r>
            <a:endParaRPr lang="en-US" sz="1750" dirty="0"/>
          </a:p>
        </p:txBody>
      </p:sp>
      <p:sp>
        <p:nvSpPr>
          <p:cNvPr id="13" name="Text 11"/>
          <p:cNvSpPr/>
          <p:nvPr/>
        </p:nvSpPr>
        <p:spPr>
          <a:xfrm>
            <a:off x="793790" y="6206490"/>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Correctness:</a:t>
            </a:r>
            <a:r>
              <a:rPr lang="en-US" sz="1750" dirty="0">
                <a:solidFill>
                  <a:srgbClr val="272525"/>
                </a:solidFill>
                <a:latin typeface="Inter" pitchFamily="34" charset="0"/>
                <a:ea typeface="Inter" pitchFamily="34" charset="-122"/>
                <a:cs typeface="Inter" pitchFamily="34" charset="-120"/>
              </a:rPr>
              <a:t> Returns valid hint ✓</a:t>
            </a:r>
            <a:endParaRPr lang="en-US" sz="1750" dirty="0"/>
          </a:p>
        </p:txBody>
      </p:sp>
      <p:sp>
        <p:nvSpPr>
          <p:cNvPr id="14" name="Text 12"/>
          <p:cNvSpPr/>
          <p:nvPr/>
        </p:nvSpPr>
        <p:spPr>
          <a:xfrm>
            <a:off x="793790" y="6773466"/>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Optimality:</a:t>
            </a:r>
            <a:r>
              <a:rPr lang="en-US" sz="1750" dirty="0">
                <a:solidFill>
                  <a:srgbClr val="272525"/>
                </a:solidFill>
                <a:latin typeface="Inter" pitchFamily="34" charset="0"/>
                <a:ea typeface="Inter" pitchFamily="34" charset="-122"/>
                <a:cs typeface="Inter" pitchFamily="34" charset="-120"/>
              </a:rPr>
              <a:t> Not guaranteed (greedy ≠ optimal)</a:t>
            </a:r>
            <a:endParaRPr lang="en-US" sz="1750" dirty="0"/>
          </a:p>
        </p:txBody>
      </p:sp>
      <p:sp>
        <p:nvSpPr>
          <p:cNvPr id="15" name="Text 13"/>
          <p:cNvSpPr/>
          <p:nvPr/>
        </p:nvSpPr>
        <p:spPr>
          <a:xfrm>
            <a:off x="7599521" y="5276612"/>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Trade-off:</a:t>
            </a:r>
            <a:r>
              <a:rPr lang="en-US" sz="1750" dirty="0">
                <a:solidFill>
                  <a:srgbClr val="272525"/>
                </a:solidFill>
                <a:latin typeface="Inter" pitchFamily="34" charset="0"/>
                <a:ea typeface="Inter" pitchFamily="34" charset="-122"/>
                <a:cs typeface="Inter" pitchFamily="34" charset="-120"/>
              </a:rPr>
              <a:t> Speed vs. solution quality</a:t>
            </a:r>
            <a:endParaRPr lang="en-US" sz="1750" dirty="0"/>
          </a:p>
        </p:txBody>
      </p:sp>
      <p:sp>
        <p:nvSpPr>
          <p:cNvPr id="16" name="Text 14"/>
          <p:cNvSpPr/>
          <p:nvPr/>
        </p:nvSpPr>
        <p:spPr>
          <a:xfrm>
            <a:off x="7599521" y="5843588"/>
            <a:ext cx="6244709" cy="74104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Methods: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compute_edge_scores()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select_best_edge()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_count_region_dots()</a:t>
            </a:r>
            <a:endParaRPr lang="en-US" sz="1750" dirty="0"/>
          </a:p>
        </p:txBody>
      </p:sp>
      <p:sp>
        <p:nvSpPr>
          <p:cNvPr id="17" name="Text 15"/>
          <p:cNvSpPr/>
          <p:nvPr/>
        </p:nvSpPr>
        <p:spPr>
          <a:xfrm>
            <a:off x="7599521" y="6788706"/>
            <a:ext cx="6244709" cy="37052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Files: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2F2F2"/>
                </a:highlight>
                <a:latin typeface="Consolas" pitchFamily="34" charset="0"/>
                <a:ea typeface="Consolas" pitchFamily="34" charset="-122"/>
                <a:cs typeface="Consolas" pitchFamily="34" charset="-120"/>
              </a:rPr>
              <a:t>Galaxies.py</a:t>
            </a:r>
            <a:r>
              <a:rPr lang="en-US" sz="1750" dirty="0">
                <a:solidFill>
                  <a:srgbClr val="272525"/>
                </a:solidFill>
                <a:latin typeface="Inter" pitchFamily="34" charset="0"/>
                <a:ea typeface="Inter" pitchFamily="34" charset="-122"/>
                <a:cs typeface="Inter" pitchFamily="34" charset="-120"/>
              </a:rPr>
              <a:t> (lines 372-440), </a:t>
            </a:r>
            <a:r>
              <a:rPr lang="en-US" sz="1750" dirty="0">
                <a:solidFill>
                  <a:srgbClr val="272525"/>
                </a:solidFill>
                <a:highlight>
                  <a:srgbClr val="F2F2F2"/>
                </a:highlight>
                <a:latin typeface="Consolas" pitchFamily="34" charset="0"/>
                <a:ea typeface="Consolas" pitchFamily="34" charset="-122"/>
                <a:cs typeface="Consolas" pitchFamily="34" charset="-120"/>
              </a:rPr>
              <a:t>GREEDY.md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7552" y="813197"/>
            <a:ext cx="7682032" cy="572453"/>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Algorithm 4: SORTING (Efficiency)</a:t>
            </a:r>
            <a:endParaRPr lang="en-US" sz="3600" dirty="0"/>
          </a:p>
        </p:txBody>
      </p:sp>
      <p:sp>
        <p:nvSpPr>
          <p:cNvPr id="4" name="Text 1"/>
          <p:cNvSpPr/>
          <p:nvPr/>
        </p:nvSpPr>
        <p:spPr>
          <a:xfrm>
            <a:off x="6127552" y="1660327"/>
            <a:ext cx="7861697" cy="58626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Three distinct sorting techniques are employed to enhance game efficiency and hint generation:</a:t>
            </a:r>
            <a:endParaRPr lang="en-US" sz="1400" dirty="0"/>
          </a:p>
        </p:txBody>
      </p:sp>
      <p:sp>
        <p:nvSpPr>
          <p:cNvPr id="5" name="Text 2"/>
          <p:cNvSpPr/>
          <p:nvPr/>
        </p:nvSpPr>
        <p:spPr>
          <a:xfrm>
            <a:off x="6127552" y="2635687"/>
            <a:ext cx="2294811" cy="572214"/>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1. Sort by score (descending)</a:t>
            </a:r>
            <a:endParaRPr lang="en-US" sz="1800" dirty="0"/>
          </a:p>
        </p:txBody>
      </p:sp>
      <p:sp>
        <p:nvSpPr>
          <p:cNvPr id="6" name="Text 3"/>
          <p:cNvSpPr/>
          <p:nvPr/>
        </p:nvSpPr>
        <p:spPr>
          <a:xfrm>
            <a:off x="6127552" y="3391019"/>
            <a:ext cx="2294811" cy="59388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Method:</a:t>
            </a:r>
            <a:r>
              <a:rPr lang="en-US" sz="1400" dirty="0">
                <a:solidFill>
                  <a:srgbClr val="272525"/>
                </a:solidFill>
                <a:latin typeface="Inter" pitchFamily="34" charset="0"/>
                <a:ea typeface="Inter" pitchFamily="34" charset="-122"/>
                <a:cs typeface="Inter" pitchFamily="34" charset="-120"/>
              </a:rPr>
              <a:t> </a:t>
            </a:r>
            <a:r>
              <a:rPr lang="en-US" sz="1400" dirty="0">
                <a:solidFill>
                  <a:srgbClr val="272525"/>
                </a:solidFill>
                <a:highlight>
                  <a:srgbClr val="F2F2F2"/>
                </a:highlight>
                <a:latin typeface="Consolas" pitchFamily="34" charset="0"/>
                <a:ea typeface="Consolas" pitchFamily="34" charset="-122"/>
                <a:cs typeface="Consolas" pitchFamily="34" charset="-120"/>
              </a:rPr>
              <a:t>sort_edges_by_score()</a:t>
            </a:r>
            <a:endParaRPr lang="en-US" sz="1400" dirty="0"/>
          </a:p>
        </p:txBody>
      </p:sp>
      <p:sp>
        <p:nvSpPr>
          <p:cNvPr id="7" name="Text 4"/>
          <p:cNvSpPr/>
          <p:nvPr/>
        </p:nvSpPr>
        <p:spPr>
          <a:xfrm>
            <a:off x="6127552" y="4149685"/>
            <a:ext cx="2294811" cy="58626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Purpose:</a:t>
            </a:r>
            <a:r>
              <a:rPr lang="en-US" sz="1400" dirty="0">
                <a:solidFill>
                  <a:srgbClr val="272525"/>
                </a:solidFill>
                <a:latin typeface="Inter" pitchFamily="34" charset="0"/>
                <a:ea typeface="Inter" pitchFamily="34" charset="-122"/>
                <a:cs typeface="Inter" pitchFamily="34" charset="-120"/>
              </a:rPr>
              <a:t> Rank edges by quality</a:t>
            </a:r>
            <a:endParaRPr lang="en-US" sz="1400" dirty="0"/>
          </a:p>
        </p:txBody>
      </p:sp>
      <p:sp>
        <p:nvSpPr>
          <p:cNvPr id="8" name="Text 5"/>
          <p:cNvSpPr/>
          <p:nvPr/>
        </p:nvSpPr>
        <p:spPr>
          <a:xfrm>
            <a:off x="6127552" y="4900732"/>
            <a:ext cx="2294811" cy="29313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Complexity:</a:t>
            </a:r>
            <a:r>
              <a:rPr lang="en-US" sz="1400" dirty="0">
                <a:solidFill>
                  <a:srgbClr val="272525"/>
                </a:solidFill>
                <a:latin typeface="Inter" pitchFamily="34" charset="0"/>
                <a:ea typeface="Inter" pitchFamily="34" charset="-122"/>
                <a:cs typeface="Inter" pitchFamily="34" charset="-120"/>
              </a:rPr>
              <a:t> O(E log E)</a:t>
            </a:r>
            <a:endParaRPr lang="en-US" sz="1400" dirty="0"/>
          </a:p>
        </p:txBody>
      </p:sp>
      <p:sp>
        <p:nvSpPr>
          <p:cNvPr id="9" name="Text 6"/>
          <p:cNvSpPr/>
          <p:nvPr/>
        </p:nvSpPr>
        <p:spPr>
          <a:xfrm>
            <a:off x="6127552" y="5358646"/>
            <a:ext cx="2294811" cy="29313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Use:</a:t>
            </a:r>
            <a:r>
              <a:rPr lang="en-US" sz="1400" dirty="0">
                <a:solidFill>
                  <a:srgbClr val="272525"/>
                </a:solidFill>
                <a:latin typeface="Inter" pitchFamily="34" charset="0"/>
                <a:ea typeface="Inter" pitchFamily="34" charset="-122"/>
                <a:cs typeface="Inter" pitchFamily="34" charset="-120"/>
              </a:rPr>
              <a:t> Display top-k hints</a:t>
            </a:r>
            <a:endParaRPr lang="en-US" sz="1400" dirty="0"/>
          </a:p>
        </p:txBody>
      </p:sp>
      <p:sp>
        <p:nvSpPr>
          <p:cNvPr id="10" name="Text 7"/>
          <p:cNvSpPr/>
          <p:nvPr/>
        </p:nvSpPr>
        <p:spPr>
          <a:xfrm>
            <a:off x="8876943" y="2635687"/>
            <a:ext cx="2294811" cy="572214"/>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2. Sort by size (ascending)</a:t>
            </a:r>
            <a:endParaRPr lang="en-US" sz="1800" dirty="0"/>
          </a:p>
        </p:txBody>
      </p:sp>
      <p:sp>
        <p:nvSpPr>
          <p:cNvPr id="11" name="Text 8"/>
          <p:cNvSpPr/>
          <p:nvPr/>
        </p:nvSpPr>
        <p:spPr>
          <a:xfrm>
            <a:off x="8876943" y="3391019"/>
            <a:ext cx="2294811" cy="59388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Method:</a:t>
            </a:r>
            <a:r>
              <a:rPr lang="en-US" sz="1400" dirty="0">
                <a:solidFill>
                  <a:srgbClr val="272525"/>
                </a:solidFill>
                <a:latin typeface="Inter" pitchFamily="34" charset="0"/>
                <a:ea typeface="Inter" pitchFamily="34" charset="-122"/>
                <a:cs typeface="Inter" pitchFamily="34" charset="-120"/>
              </a:rPr>
              <a:t> </a:t>
            </a:r>
            <a:r>
              <a:rPr lang="en-US" sz="1400" dirty="0">
                <a:solidFill>
                  <a:srgbClr val="272525"/>
                </a:solidFill>
                <a:highlight>
                  <a:srgbClr val="F2F2F2"/>
                </a:highlight>
                <a:latin typeface="Consolas" pitchFamily="34" charset="0"/>
                <a:ea typeface="Consolas" pitchFamily="34" charset="-122"/>
                <a:cs typeface="Consolas" pitchFamily="34" charset="-120"/>
              </a:rPr>
              <a:t>sort_regions_by_size()</a:t>
            </a:r>
            <a:endParaRPr lang="en-US" sz="1400" dirty="0"/>
          </a:p>
        </p:txBody>
      </p:sp>
      <p:sp>
        <p:nvSpPr>
          <p:cNvPr id="12" name="Text 9"/>
          <p:cNvSpPr/>
          <p:nvPr/>
        </p:nvSpPr>
        <p:spPr>
          <a:xfrm>
            <a:off x="8876943" y="4149685"/>
            <a:ext cx="2294811" cy="58626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Purpose:</a:t>
            </a:r>
            <a:r>
              <a:rPr lang="en-US" sz="1400" dirty="0">
                <a:solidFill>
                  <a:srgbClr val="272525"/>
                </a:solidFill>
                <a:latin typeface="Inter" pitchFamily="34" charset="0"/>
                <a:ea typeface="Inter" pitchFamily="34" charset="-122"/>
                <a:cs typeface="Inter" pitchFamily="34" charset="-120"/>
              </a:rPr>
              <a:t> Check small regions first (fail-fast)</a:t>
            </a:r>
            <a:endParaRPr lang="en-US" sz="1400" dirty="0"/>
          </a:p>
        </p:txBody>
      </p:sp>
      <p:sp>
        <p:nvSpPr>
          <p:cNvPr id="13" name="Text 10"/>
          <p:cNvSpPr/>
          <p:nvPr/>
        </p:nvSpPr>
        <p:spPr>
          <a:xfrm>
            <a:off x="8876943" y="4900732"/>
            <a:ext cx="2294811" cy="29313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Complexity:</a:t>
            </a:r>
            <a:r>
              <a:rPr lang="en-US" sz="1400" dirty="0">
                <a:solidFill>
                  <a:srgbClr val="272525"/>
                </a:solidFill>
                <a:latin typeface="Inter" pitchFamily="34" charset="0"/>
                <a:ea typeface="Inter" pitchFamily="34" charset="-122"/>
                <a:cs typeface="Inter" pitchFamily="34" charset="-120"/>
              </a:rPr>
              <a:t> O(R log R)</a:t>
            </a:r>
            <a:endParaRPr lang="en-US" sz="1400" dirty="0"/>
          </a:p>
        </p:txBody>
      </p:sp>
      <p:sp>
        <p:nvSpPr>
          <p:cNvPr id="14" name="Text 11"/>
          <p:cNvSpPr/>
          <p:nvPr/>
        </p:nvSpPr>
        <p:spPr>
          <a:xfrm>
            <a:off x="8876943" y="5358646"/>
            <a:ext cx="2294811" cy="58626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Use:</a:t>
            </a:r>
            <a:r>
              <a:rPr lang="en-US" sz="1400" dirty="0">
                <a:solidFill>
                  <a:srgbClr val="272525"/>
                </a:solidFill>
                <a:latin typeface="Inter" pitchFamily="34" charset="0"/>
                <a:ea typeface="Inter" pitchFamily="34" charset="-122"/>
                <a:cs typeface="Inter" pitchFamily="34" charset="-120"/>
              </a:rPr>
              <a:t> Validation optimization</a:t>
            </a:r>
            <a:endParaRPr lang="en-US" sz="1400" dirty="0"/>
          </a:p>
        </p:txBody>
      </p:sp>
      <p:sp>
        <p:nvSpPr>
          <p:cNvPr id="15" name="Text 12"/>
          <p:cNvSpPr/>
          <p:nvPr/>
        </p:nvSpPr>
        <p:spPr>
          <a:xfrm>
            <a:off x="11626334" y="2635687"/>
            <a:ext cx="2377916" cy="572214"/>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3. Sort by heuristic (custom)</a:t>
            </a:r>
            <a:endParaRPr lang="en-US" sz="1800" dirty="0"/>
          </a:p>
        </p:txBody>
      </p:sp>
      <p:sp>
        <p:nvSpPr>
          <p:cNvPr id="16" name="Text 13"/>
          <p:cNvSpPr/>
          <p:nvPr/>
        </p:nvSpPr>
        <p:spPr>
          <a:xfrm>
            <a:off x="11626334" y="3391019"/>
            <a:ext cx="2377916" cy="894636"/>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Method:</a:t>
            </a:r>
            <a:r>
              <a:rPr lang="en-US" sz="1400" dirty="0">
                <a:solidFill>
                  <a:srgbClr val="272525"/>
                </a:solidFill>
                <a:latin typeface="Inter" pitchFamily="34" charset="0"/>
                <a:ea typeface="Inter" pitchFamily="34" charset="-122"/>
                <a:cs typeface="Inter" pitchFamily="34" charset="-120"/>
              </a:rPr>
              <a:t> </a:t>
            </a:r>
            <a:r>
              <a:rPr lang="en-US" sz="1400" dirty="0">
                <a:solidFill>
                  <a:srgbClr val="272525"/>
                </a:solidFill>
                <a:highlight>
                  <a:srgbClr val="F2F2F2"/>
                </a:highlight>
                <a:latin typeface="Consolas" pitchFamily="34" charset="0"/>
                <a:ea typeface="Consolas" pitchFamily="34" charset="-122"/>
                <a:cs typeface="Consolas" pitchFamily="34" charset="-120"/>
              </a:rPr>
              <a:t>sort_candidates_by_heuristic()</a:t>
            </a:r>
            <a:endParaRPr lang="en-US" sz="1400" dirty="0"/>
          </a:p>
        </p:txBody>
      </p:sp>
      <p:sp>
        <p:nvSpPr>
          <p:cNvPr id="17" name="Text 14"/>
          <p:cNvSpPr/>
          <p:nvPr/>
        </p:nvSpPr>
        <p:spPr>
          <a:xfrm>
            <a:off x="11626334" y="4450437"/>
            <a:ext cx="2377916" cy="586264"/>
          </a:xfrm>
          <a:prstGeom prst="rect">
            <a:avLst/>
          </a:prstGeom>
          <a:noFill/>
          <a:ln/>
        </p:spPr>
        <p:txBody>
          <a:bodyPr wrap="squar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Purpose:</a:t>
            </a:r>
            <a:r>
              <a:rPr lang="en-US" sz="1400" dirty="0">
                <a:solidFill>
                  <a:srgbClr val="272525"/>
                </a:solidFill>
                <a:latin typeface="Inter" pitchFamily="34" charset="0"/>
                <a:ea typeface="Inter" pitchFamily="34" charset="-122"/>
                <a:cs typeface="Inter" pitchFamily="34" charset="-120"/>
              </a:rPr>
              <a:t> Prioritize by problem-specific metric</a:t>
            </a:r>
            <a:endParaRPr lang="en-US" sz="1400" dirty="0"/>
          </a:p>
        </p:txBody>
      </p:sp>
      <p:sp>
        <p:nvSpPr>
          <p:cNvPr id="18" name="Text 15"/>
          <p:cNvSpPr/>
          <p:nvPr/>
        </p:nvSpPr>
        <p:spPr>
          <a:xfrm>
            <a:off x="11626334" y="5201483"/>
            <a:ext cx="2377916" cy="29313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Complexity:</a:t>
            </a:r>
            <a:r>
              <a:rPr lang="en-US" sz="1400" dirty="0">
                <a:solidFill>
                  <a:srgbClr val="272525"/>
                </a:solidFill>
                <a:latin typeface="Inter" pitchFamily="34" charset="0"/>
                <a:ea typeface="Inter" pitchFamily="34" charset="-122"/>
                <a:cs typeface="Inter" pitchFamily="34" charset="-120"/>
              </a:rPr>
              <a:t> O(C log C)</a:t>
            </a:r>
            <a:endParaRPr lang="en-US" sz="1400" dirty="0"/>
          </a:p>
        </p:txBody>
      </p:sp>
      <p:sp>
        <p:nvSpPr>
          <p:cNvPr id="19" name="Text 16"/>
          <p:cNvSpPr/>
          <p:nvPr/>
        </p:nvSpPr>
        <p:spPr>
          <a:xfrm>
            <a:off x="11626334" y="5659398"/>
            <a:ext cx="2377916" cy="29313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Use:</a:t>
            </a:r>
            <a:r>
              <a:rPr lang="en-US" sz="1400" dirty="0">
                <a:solidFill>
                  <a:srgbClr val="272525"/>
                </a:solidFill>
                <a:latin typeface="Inter" pitchFamily="34" charset="0"/>
                <a:ea typeface="Inter" pitchFamily="34" charset="-122"/>
                <a:cs typeface="Inter" pitchFamily="34" charset="-120"/>
              </a:rPr>
              <a:t> Search space pruning</a:t>
            </a:r>
            <a:endParaRPr lang="en-US" sz="1400" dirty="0"/>
          </a:p>
        </p:txBody>
      </p:sp>
      <p:sp>
        <p:nvSpPr>
          <p:cNvPr id="20" name="Text 17"/>
          <p:cNvSpPr/>
          <p:nvPr/>
        </p:nvSpPr>
        <p:spPr>
          <a:xfrm>
            <a:off x="6127552" y="6323290"/>
            <a:ext cx="7861697" cy="58626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game leverages </a:t>
            </a:r>
            <a:r>
              <a:rPr lang="en-US" sz="1400" b="1" dirty="0">
                <a:solidFill>
                  <a:srgbClr val="272525"/>
                </a:solidFill>
                <a:latin typeface="Inter" pitchFamily="34" charset="0"/>
                <a:ea typeface="Inter" pitchFamily="34" charset="-122"/>
                <a:cs typeface="Inter" pitchFamily="34" charset="-120"/>
              </a:rPr>
              <a:t>Python's Timsort</a:t>
            </a:r>
            <a:r>
              <a:rPr lang="en-US" sz="1400" dirty="0">
                <a:solidFill>
                  <a:srgbClr val="272525"/>
                </a:solidFill>
                <a:latin typeface="Inter" pitchFamily="34" charset="0"/>
                <a:ea typeface="Inter" pitchFamily="34" charset="-122"/>
                <a:cs typeface="Inter" pitchFamily="34" charset="-120"/>
              </a:rPr>
              <a:t>, a hybrid merge/insertion sort algorithm, for its sorting needs.</a:t>
            </a:r>
            <a:endParaRPr lang="en-US" sz="1400" dirty="0"/>
          </a:p>
        </p:txBody>
      </p:sp>
      <p:sp>
        <p:nvSpPr>
          <p:cNvPr id="21" name="Text 18"/>
          <p:cNvSpPr/>
          <p:nvPr/>
        </p:nvSpPr>
        <p:spPr>
          <a:xfrm>
            <a:off x="6127552" y="7115532"/>
            <a:ext cx="7861697" cy="300752"/>
          </a:xfrm>
          <a:prstGeom prst="rect">
            <a:avLst/>
          </a:prstGeom>
          <a:noFill/>
          <a:ln/>
        </p:spPr>
        <p:txBody>
          <a:bodyPr wrap="none" lIns="0" tIns="0" rIns="0" bIns="0" rtlCol="0" anchor="t"/>
          <a:lstStyle/>
          <a:p>
            <a:pPr marL="0" indent="0" algn="l">
              <a:lnSpc>
                <a:spcPts val="2300"/>
              </a:lnSpc>
              <a:buNone/>
            </a:pPr>
            <a:r>
              <a:rPr lang="en-US" sz="1400" b="1" dirty="0">
                <a:solidFill>
                  <a:srgbClr val="272525"/>
                </a:solidFill>
                <a:latin typeface="Inter" pitchFamily="34" charset="0"/>
                <a:ea typeface="Inter" pitchFamily="34" charset="-122"/>
                <a:cs typeface="Inter" pitchFamily="34" charset="-120"/>
              </a:rPr>
              <a:t>Files:</a:t>
            </a:r>
            <a:r>
              <a:rPr lang="en-US" sz="1400" dirty="0">
                <a:solidFill>
                  <a:srgbClr val="272525"/>
                </a:solidFill>
                <a:latin typeface="Inter" pitchFamily="34" charset="0"/>
                <a:ea typeface="Inter" pitchFamily="34" charset="-122"/>
                <a:cs typeface="Inter" pitchFamily="34" charset="-120"/>
              </a:rPr>
              <a:t> </a:t>
            </a:r>
            <a:r>
              <a:rPr lang="en-US" sz="1400" dirty="0">
                <a:solidFill>
                  <a:srgbClr val="272525"/>
                </a:solidFill>
                <a:highlight>
                  <a:srgbClr val="F2F2F2"/>
                </a:highlight>
                <a:latin typeface="Consolas" pitchFamily="34" charset="0"/>
                <a:ea typeface="Consolas" pitchFamily="34" charset="-122"/>
                <a:cs typeface="Consolas" pitchFamily="34" charset="-120"/>
              </a:rPr>
              <a:t>Galaxies.py</a:t>
            </a:r>
            <a:r>
              <a:rPr lang="en-US" sz="1400" dirty="0">
                <a:solidFill>
                  <a:srgbClr val="272525"/>
                </a:solidFill>
                <a:latin typeface="Inter" pitchFamily="34" charset="0"/>
                <a:ea typeface="Inter" pitchFamily="34" charset="-122"/>
                <a:cs typeface="Inter" pitchFamily="34" charset="-120"/>
              </a:rPr>
              <a:t> (lines 442-485), </a:t>
            </a:r>
            <a:r>
              <a:rPr lang="en-US" sz="1400" dirty="0">
                <a:solidFill>
                  <a:srgbClr val="272525"/>
                </a:solidFill>
                <a:highlight>
                  <a:srgbClr val="F2F2F2"/>
                </a:highlight>
                <a:latin typeface="Consolas" pitchFamily="34" charset="0"/>
                <a:ea typeface="Consolas" pitchFamily="34" charset="-122"/>
                <a:cs typeface="Consolas" pitchFamily="34" charset="-120"/>
              </a:rPr>
              <a:t>SORTING.md</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1615" y="425529"/>
            <a:ext cx="8234601" cy="483632"/>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Inter Bold" pitchFamily="34" charset="0"/>
                <a:ea typeface="Inter Bold" pitchFamily="34" charset="-122"/>
                <a:cs typeface="Inter Bold" pitchFamily="34" charset="-120"/>
              </a:rPr>
              <a:t>Algorithm 5: TRAVERSAL (Graph Algorithm)</a:t>
            </a:r>
            <a:endParaRPr lang="en-US" sz="3000" dirty="0"/>
          </a:p>
        </p:txBody>
      </p:sp>
      <p:sp>
        <p:nvSpPr>
          <p:cNvPr id="3" name="Text 1"/>
          <p:cNvSpPr/>
          <p:nvPr/>
        </p:nvSpPr>
        <p:spPr>
          <a:xfrm>
            <a:off x="541615" y="1218605"/>
            <a:ext cx="13547169" cy="50292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The game employs a </a:t>
            </a:r>
            <a:r>
              <a:rPr lang="en-US" sz="1200" b="1" dirty="0">
                <a:solidFill>
                  <a:srgbClr val="272525"/>
                </a:solidFill>
                <a:latin typeface="Inter" pitchFamily="34" charset="0"/>
                <a:ea typeface="Inter" pitchFamily="34" charset="-122"/>
                <a:cs typeface="Inter" pitchFamily="34" charset="-120"/>
              </a:rPr>
              <a:t>Breadth-First Search (BFS)</a:t>
            </a:r>
            <a:r>
              <a:rPr lang="en-US" sz="1200" dirty="0">
                <a:solidFill>
                  <a:srgbClr val="272525"/>
                </a:solidFill>
                <a:latin typeface="Inter" pitchFamily="34" charset="0"/>
                <a:ea typeface="Inter" pitchFamily="34" charset="-122"/>
                <a:cs typeface="Inter" pitchFamily="34" charset="-120"/>
              </a:rPr>
              <a:t> algorithm to identify connected components (regions) on the puzzle grid, utilizing the </a:t>
            </a:r>
            <a:r>
              <a:rPr lang="en-US" sz="1200" dirty="0">
                <a:solidFill>
                  <a:srgbClr val="272525"/>
                </a:solidFill>
                <a:highlight>
                  <a:srgbClr val="F2F2F2"/>
                </a:highlight>
                <a:latin typeface="Consolas" pitchFamily="34" charset="0"/>
                <a:ea typeface="Consolas" pitchFamily="34" charset="-122"/>
                <a:cs typeface="Consolas" pitchFamily="34" charset="-120"/>
              </a:rPr>
              <a:t>build_regions_from_edges()</a:t>
            </a:r>
            <a:r>
              <a:rPr lang="en-US" sz="1200" dirty="0">
                <a:solidFill>
                  <a:srgbClr val="272525"/>
                </a:solidFill>
                <a:latin typeface="Inter" pitchFamily="34" charset="0"/>
                <a:ea typeface="Inter" pitchFamily="34" charset="-122"/>
                <a:cs typeface="Inter" pitchFamily="34" charset="-120"/>
              </a:rPr>
              <a:t> method for this purpose.</a:t>
            </a:r>
            <a:endParaRPr lang="en-US" sz="1200" dirty="0"/>
          </a:p>
        </p:txBody>
      </p:sp>
      <p:sp>
        <p:nvSpPr>
          <p:cNvPr id="4" name="Text 2"/>
          <p:cNvSpPr/>
          <p:nvPr/>
        </p:nvSpPr>
        <p:spPr>
          <a:xfrm>
            <a:off x="541615" y="2050256"/>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BFS Pseudocode:</a:t>
            </a:r>
            <a:endParaRPr lang="en-US" sz="1500" dirty="0"/>
          </a:p>
        </p:txBody>
      </p:sp>
      <p:sp>
        <p:nvSpPr>
          <p:cNvPr id="5" name="Text 3"/>
          <p:cNvSpPr/>
          <p:nvPr/>
        </p:nvSpPr>
        <p:spPr>
          <a:xfrm>
            <a:off x="541615" y="2446734"/>
            <a:ext cx="6584871" cy="24765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For each unvisited cell:</a:t>
            </a:r>
            <a:endParaRPr lang="en-US" sz="1200" dirty="0"/>
          </a:p>
        </p:txBody>
      </p:sp>
      <p:pic>
        <p:nvPicPr>
          <p:cNvPr id="6" name="Image 0" descr="preencoded.png"/>
          <p:cNvPicPr>
            <a:picLocks noChangeAspect="1"/>
          </p:cNvPicPr>
          <p:nvPr/>
        </p:nvPicPr>
        <p:blipFill>
          <a:blip r:embed="rId3"/>
          <a:stretch>
            <a:fillRect/>
          </a:stretch>
        </p:blipFill>
        <p:spPr>
          <a:xfrm>
            <a:off x="541615" y="2868454"/>
            <a:ext cx="773787" cy="953453"/>
          </a:xfrm>
          <a:prstGeom prst="rect">
            <a:avLst/>
          </a:prstGeom>
        </p:spPr>
      </p:pic>
      <p:sp>
        <p:nvSpPr>
          <p:cNvPr id="7" name="Text 4"/>
          <p:cNvSpPr/>
          <p:nvPr/>
        </p:nvSpPr>
        <p:spPr>
          <a:xfrm>
            <a:off x="1470065" y="3023116"/>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BFS from cell:</a:t>
            </a:r>
            <a:endParaRPr lang="en-US" sz="1500" dirty="0"/>
          </a:p>
        </p:txBody>
      </p:sp>
      <p:sp>
        <p:nvSpPr>
          <p:cNvPr id="8" name="Text 5"/>
          <p:cNvSpPr/>
          <p:nvPr/>
        </p:nvSpPr>
        <p:spPr>
          <a:xfrm>
            <a:off x="1470065" y="3419594"/>
            <a:ext cx="5656421" cy="2476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Queue ← [cell]</a:t>
            </a:r>
            <a:endParaRPr lang="en-US" sz="1200" dirty="0"/>
          </a:p>
        </p:txBody>
      </p:sp>
      <p:pic>
        <p:nvPicPr>
          <p:cNvPr id="9" name="Image 1" descr="preencoded.png"/>
          <p:cNvPicPr>
            <a:picLocks noChangeAspect="1"/>
          </p:cNvPicPr>
          <p:nvPr/>
        </p:nvPicPr>
        <p:blipFill>
          <a:blip r:embed="rId4"/>
          <a:stretch>
            <a:fillRect/>
          </a:stretch>
        </p:blipFill>
        <p:spPr>
          <a:xfrm>
            <a:off x="541615" y="3821906"/>
            <a:ext cx="773787" cy="953453"/>
          </a:xfrm>
          <a:prstGeom prst="rect">
            <a:avLst/>
          </a:prstGeom>
        </p:spPr>
      </p:pic>
      <p:sp>
        <p:nvSpPr>
          <p:cNvPr id="10" name="Text 6"/>
          <p:cNvSpPr/>
          <p:nvPr/>
        </p:nvSpPr>
        <p:spPr>
          <a:xfrm>
            <a:off x="1470065" y="3976568"/>
            <a:ext cx="2250758"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While queue not empty:</a:t>
            </a:r>
            <a:endParaRPr lang="en-US" sz="1500" dirty="0"/>
          </a:p>
        </p:txBody>
      </p:sp>
      <p:sp>
        <p:nvSpPr>
          <p:cNvPr id="11" name="Text 7"/>
          <p:cNvSpPr/>
          <p:nvPr/>
        </p:nvSpPr>
        <p:spPr>
          <a:xfrm>
            <a:off x="1470065" y="4373047"/>
            <a:ext cx="5656421" cy="2476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v ← dequeue</a:t>
            </a:r>
            <a:endParaRPr lang="en-US" sz="1200" dirty="0"/>
          </a:p>
        </p:txBody>
      </p:sp>
      <p:pic>
        <p:nvPicPr>
          <p:cNvPr id="12" name="Image 2" descr="preencoded.png"/>
          <p:cNvPicPr>
            <a:picLocks noChangeAspect="1"/>
          </p:cNvPicPr>
          <p:nvPr/>
        </p:nvPicPr>
        <p:blipFill>
          <a:blip r:embed="rId5"/>
          <a:stretch>
            <a:fillRect/>
          </a:stretch>
        </p:blipFill>
        <p:spPr>
          <a:xfrm>
            <a:off x="541615" y="4775359"/>
            <a:ext cx="773787" cy="953453"/>
          </a:xfrm>
          <a:prstGeom prst="rect">
            <a:avLst/>
          </a:prstGeom>
        </p:spPr>
      </p:pic>
      <p:sp>
        <p:nvSpPr>
          <p:cNvPr id="13" name="Text 8"/>
          <p:cNvSpPr/>
          <p:nvPr/>
        </p:nvSpPr>
        <p:spPr>
          <a:xfrm>
            <a:off x="1470065" y="4930021"/>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Neighbor check:</a:t>
            </a:r>
            <a:endParaRPr lang="en-US" sz="1500" dirty="0"/>
          </a:p>
        </p:txBody>
      </p:sp>
      <p:sp>
        <p:nvSpPr>
          <p:cNvPr id="14" name="Text 9"/>
          <p:cNvSpPr/>
          <p:nvPr/>
        </p:nvSpPr>
        <p:spPr>
          <a:xfrm>
            <a:off x="1470065" y="5326499"/>
            <a:ext cx="5656421" cy="2476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For each unvisited neighbor u: enqueue u</a:t>
            </a:r>
            <a:endParaRPr lang="en-US" sz="1200" dirty="0"/>
          </a:p>
        </p:txBody>
      </p:sp>
      <p:pic>
        <p:nvPicPr>
          <p:cNvPr id="15" name="Image 3" descr="preencoded.png"/>
          <p:cNvPicPr>
            <a:picLocks noChangeAspect="1"/>
          </p:cNvPicPr>
          <p:nvPr/>
        </p:nvPicPr>
        <p:blipFill>
          <a:blip r:embed="rId6"/>
          <a:stretch>
            <a:fillRect/>
          </a:stretch>
        </p:blipFill>
        <p:spPr>
          <a:xfrm>
            <a:off x="541615" y="5728811"/>
            <a:ext cx="773787" cy="953453"/>
          </a:xfrm>
          <a:prstGeom prst="rect">
            <a:avLst/>
          </a:prstGeom>
        </p:spPr>
      </p:pic>
      <p:sp>
        <p:nvSpPr>
          <p:cNvPr id="16" name="Text 10"/>
          <p:cNvSpPr/>
          <p:nvPr/>
        </p:nvSpPr>
        <p:spPr>
          <a:xfrm>
            <a:off x="1470065" y="5883473"/>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Region update:</a:t>
            </a:r>
            <a:endParaRPr lang="en-US" sz="1500" dirty="0"/>
          </a:p>
        </p:txBody>
      </p:sp>
      <p:sp>
        <p:nvSpPr>
          <p:cNvPr id="17" name="Text 11"/>
          <p:cNvSpPr/>
          <p:nvPr/>
        </p:nvSpPr>
        <p:spPr>
          <a:xfrm>
            <a:off x="1470065" y="6279952"/>
            <a:ext cx="5656421" cy="2476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Add v to current region</a:t>
            </a:r>
            <a:endParaRPr lang="en-US" sz="1200" dirty="0"/>
          </a:p>
        </p:txBody>
      </p:sp>
      <p:pic>
        <p:nvPicPr>
          <p:cNvPr id="18" name="Image 4" descr="preencoded.png"/>
          <p:cNvPicPr>
            <a:picLocks noChangeAspect="1"/>
          </p:cNvPicPr>
          <p:nvPr/>
        </p:nvPicPr>
        <p:blipFill>
          <a:blip r:embed="rId7"/>
          <a:stretch>
            <a:fillRect/>
          </a:stretch>
        </p:blipFill>
        <p:spPr>
          <a:xfrm>
            <a:off x="541615" y="6682264"/>
            <a:ext cx="773787" cy="953453"/>
          </a:xfrm>
          <a:prstGeom prst="rect">
            <a:avLst/>
          </a:prstGeom>
        </p:spPr>
      </p:pic>
      <p:sp>
        <p:nvSpPr>
          <p:cNvPr id="19" name="Text 12"/>
          <p:cNvSpPr/>
          <p:nvPr/>
        </p:nvSpPr>
        <p:spPr>
          <a:xfrm>
            <a:off x="1470065" y="6836926"/>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Finalize:</a:t>
            </a:r>
            <a:endParaRPr lang="en-US" sz="1500" dirty="0"/>
          </a:p>
        </p:txBody>
      </p:sp>
      <p:sp>
        <p:nvSpPr>
          <p:cNvPr id="20" name="Text 13"/>
          <p:cNvSpPr/>
          <p:nvPr/>
        </p:nvSpPr>
        <p:spPr>
          <a:xfrm>
            <a:off x="1470065" y="7233404"/>
            <a:ext cx="5656421" cy="2476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Record region</a:t>
            </a:r>
            <a:endParaRPr lang="en-US" sz="1200" dirty="0"/>
          </a:p>
        </p:txBody>
      </p:sp>
      <p:sp>
        <p:nvSpPr>
          <p:cNvPr id="21" name="Text 14"/>
          <p:cNvSpPr/>
          <p:nvPr/>
        </p:nvSpPr>
        <p:spPr>
          <a:xfrm>
            <a:off x="7511534" y="2050256"/>
            <a:ext cx="1934647" cy="24181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Key Characteristics:</a:t>
            </a:r>
            <a:endParaRPr lang="en-US" sz="1500" dirty="0"/>
          </a:p>
        </p:txBody>
      </p:sp>
      <p:sp>
        <p:nvSpPr>
          <p:cNvPr id="22" name="Text 15"/>
          <p:cNvSpPr/>
          <p:nvPr/>
        </p:nvSpPr>
        <p:spPr>
          <a:xfrm>
            <a:off x="7511534" y="2446734"/>
            <a:ext cx="6584871" cy="24765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Algorithm:</a:t>
            </a:r>
            <a:r>
              <a:rPr lang="en-US" sz="1200" dirty="0">
                <a:solidFill>
                  <a:srgbClr val="272525"/>
                </a:solidFill>
                <a:latin typeface="Inter" pitchFamily="34" charset="0"/>
                <a:ea typeface="Inter" pitchFamily="34" charset="-122"/>
                <a:cs typeface="Inter" pitchFamily="34" charset="-120"/>
              </a:rPr>
              <a:t> Breadth-First Search (BFS)</a:t>
            </a:r>
            <a:endParaRPr lang="en-US" sz="1200" dirty="0"/>
          </a:p>
        </p:txBody>
      </p:sp>
      <p:sp>
        <p:nvSpPr>
          <p:cNvPr id="23" name="Text 16"/>
          <p:cNvSpPr/>
          <p:nvPr/>
        </p:nvSpPr>
        <p:spPr>
          <a:xfrm>
            <a:off x="7511534" y="2833568"/>
            <a:ext cx="6584871" cy="24765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Purpose:</a:t>
            </a:r>
            <a:r>
              <a:rPr lang="en-US" sz="1200" dirty="0">
                <a:solidFill>
                  <a:srgbClr val="272525"/>
                </a:solidFill>
                <a:latin typeface="Inter" pitchFamily="34" charset="0"/>
                <a:ea typeface="Inter" pitchFamily="34" charset="-122"/>
                <a:cs typeface="Inter" pitchFamily="34" charset="-120"/>
              </a:rPr>
              <a:t> Find connected components (regions)</a:t>
            </a:r>
            <a:endParaRPr lang="en-US" sz="1200" dirty="0"/>
          </a:p>
        </p:txBody>
      </p:sp>
      <p:sp>
        <p:nvSpPr>
          <p:cNvPr id="24" name="Text 17"/>
          <p:cNvSpPr/>
          <p:nvPr/>
        </p:nvSpPr>
        <p:spPr>
          <a:xfrm>
            <a:off x="7511534" y="3220403"/>
            <a:ext cx="6584871" cy="25527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Method:</a:t>
            </a:r>
            <a:r>
              <a:rPr lang="en-US" sz="1200" dirty="0">
                <a:solidFill>
                  <a:srgbClr val="272525"/>
                </a:solidFill>
                <a:latin typeface="Inter" pitchFamily="34" charset="0"/>
                <a:ea typeface="Inter" pitchFamily="34" charset="-122"/>
                <a:cs typeface="Inter" pitchFamily="34" charset="-120"/>
              </a:rPr>
              <a:t> </a:t>
            </a:r>
            <a:r>
              <a:rPr lang="en-US" sz="1200" dirty="0">
                <a:solidFill>
                  <a:srgbClr val="272525"/>
                </a:solidFill>
                <a:highlight>
                  <a:srgbClr val="F2F2F2"/>
                </a:highlight>
                <a:latin typeface="Consolas" pitchFamily="34" charset="0"/>
                <a:ea typeface="Consolas" pitchFamily="34" charset="-122"/>
                <a:cs typeface="Consolas" pitchFamily="34" charset="-120"/>
              </a:rPr>
              <a:t>build_regions_from_edges()</a:t>
            </a:r>
            <a:endParaRPr lang="en-US" sz="1200" dirty="0"/>
          </a:p>
        </p:txBody>
      </p:sp>
      <p:sp>
        <p:nvSpPr>
          <p:cNvPr id="25" name="Text 18"/>
          <p:cNvSpPr/>
          <p:nvPr/>
        </p:nvSpPr>
        <p:spPr>
          <a:xfrm>
            <a:off x="7511534" y="3614857"/>
            <a:ext cx="6584871" cy="24765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Complexity:</a:t>
            </a:r>
            <a:r>
              <a:rPr lang="en-US" sz="1200" dirty="0">
                <a:solidFill>
                  <a:srgbClr val="272525"/>
                </a:solidFill>
                <a:latin typeface="Inter" pitchFamily="34" charset="0"/>
                <a:ea typeface="Inter" pitchFamily="34" charset="-122"/>
                <a:cs typeface="Inter" pitchFamily="34" charset="-120"/>
              </a:rPr>
              <a:t> O(V + E) = O(N²) for grid</a:t>
            </a:r>
            <a:endParaRPr lang="en-US" sz="1200" dirty="0"/>
          </a:p>
        </p:txBody>
      </p:sp>
      <p:sp>
        <p:nvSpPr>
          <p:cNvPr id="26" name="Text 19"/>
          <p:cNvSpPr/>
          <p:nvPr/>
        </p:nvSpPr>
        <p:spPr>
          <a:xfrm>
            <a:off x="7511534" y="4001691"/>
            <a:ext cx="6584871" cy="24765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Completeness:</a:t>
            </a:r>
            <a:r>
              <a:rPr lang="en-US" sz="1200" dirty="0">
                <a:solidFill>
                  <a:srgbClr val="272525"/>
                </a:solidFill>
                <a:latin typeface="Inter" pitchFamily="34" charset="0"/>
                <a:ea typeface="Inter" pitchFamily="34" charset="-122"/>
                <a:cs typeface="Inter" pitchFamily="34" charset="-120"/>
              </a:rPr>
              <a:t> Finds all connected components</a:t>
            </a:r>
            <a:endParaRPr lang="en-US" sz="1200" dirty="0"/>
          </a:p>
        </p:txBody>
      </p:sp>
      <p:sp>
        <p:nvSpPr>
          <p:cNvPr id="27" name="Text 20"/>
          <p:cNvSpPr/>
          <p:nvPr/>
        </p:nvSpPr>
        <p:spPr>
          <a:xfrm>
            <a:off x="7511534" y="4388525"/>
            <a:ext cx="6584871" cy="25527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Files:</a:t>
            </a:r>
            <a:r>
              <a:rPr lang="en-US" sz="1200" dirty="0">
                <a:solidFill>
                  <a:srgbClr val="272525"/>
                </a:solidFill>
                <a:latin typeface="Inter" pitchFamily="34" charset="0"/>
                <a:ea typeface="Inter" pitchFamily="34" charset="-122"/>
                <a:cs typeface="Inter" pitchFamily="34" charset="-120"/>
              </a:rPr>
              <a:t> </a:t>
            </a:r>
            <a:r>
              <a:rPr lang="en-US" sz="1200" dirty="0">
                <a:solidFill>
                  <a:srgbClr val="272525"/>
                </a:solidFill>
                <a:highlight>
                  <a:srgbClr val="F2F2F2"/>
                </a:highlight>
                <a:latin typeface="Consolas" pitchFamily="34" charset="0"/>
                <a:ea typeface="Consolas" pitchFamily="34" charset="-122"/>
                <a:cs typeface="Consolas" pitchFamily="34" charset="-120"/>
              </a:rPr>
              <a:t>Galaxies.py</a:t>
            </a:r>
            <a:r>
              <a:rPr lang="en-US" sz="1200" dirty="0">
                <a:solidFill>
                  <a:srgbClr val="272525"/>
                </a:solidFill>
                <a:latin typeface="Inter" pitchFamily="34" charset="0"/>
                <a:ea typeface="Inter" pitchFamily="34" charset="-122"/>
                <a:cs typeface="Inter" pitchFamily="34" charset="-120"/>
              </a:rPr>
              <a:t> (lines 350-370), </a:t>
            </a:r>
            <a:r>
              <a:rPr lang="en-US" sz="1200" dirty="0">
                <a:solidFill>
                  <a:srgbClr val="272525"/>
                </a:solidFill>
                <a:highlight>
                  <a:srgbClr val="F2F2F2"/>
                </a:highlight>
                <a:latin typeface="Consolas" pitchFamily="34" charset="0"/>
                <a:ea typeface="Consolas" pitchFamily="34" charset="-122"/>
                <a:cs typeface="Consolas" pitchFamily="34" charset="-120"/>
              </a:rPr>
              <a:t>GRAPH.md</a:t>
            </a:r>
            <a:r>
              <a:rPr lang="en-US" sz="1200" dirty="0">
                <a:solidFill>
                  <a:srgbClr val="272525"/>
                </a:solidFill>
                <a:latin typeface="Inter" pitchFamily="34" charset="0"/>
                <a:ea typeface="Inter" pitchFamily="34" charset="-122"/>
                <a:cs typeface="Inter" pitchFamily="34" charset="-120"/>
              </a:rPr>
              <a:t> (BFS section)</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6151" y="499824"/>
            <a:ext cx="5311497" cy="568047"/>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Integration Architecture</a:t>
            </a:r>
            <a:endParaRPr lang="en-US" sz="3550" dirty="0"/>
          </a:p>
        </p:txBody>
      </p:sp>
      <p:pic>
        <p:nvPicPr>
          <p:cNvPr id="3" name="Image 0" descr="preencoded.png"/>
          <p:cNvPicPr>
            <a:picLocks noChangeAspect="1"/>
          </p:cNvPicPr>
          <p:nvPr/>
        </p:nvPicPr>
        <p:blipFill>
          <a:blip r:embed="rId3"/>
          <a:stretch>
            <a:fillRect/>
          </a:stretch>
        </p:blipFill>
        <p:spPr>
          <a:xfrm>
            <a:off x="2743795" y="1431369"/>
            <a:ext cx="9142809" cy="7257693"/>
          </a:xfrm>
          <a:prstGeom prst="rect">
            <a:avLst/>
          </a:prstGeom>
        </p:spPr>
      </p:pic>
      <p:sp>
        <p:nvSpPr>
          <p:cNvPr id="4" name="Text 1"/>
          <p:cNvSpPr/>
          <p:nvPr/>
        </p:nvSpPr>
        <p:spPr>
          <a:xfrm>
            <a:off x="6481648" y="4276272"/>
            <a:ext cx="1643026" cy="1502768"/>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Galaxies System Architecture</a:t>
            </a:r>
            <a:endParaRPr lang="en-US" sz="1350" dirty="0"/>
          </a:p>
        </p:txBody>
      </p:sp>
      <p:sp>
        <p:nvSpPr>
          <p:cNvPr id="5" name="Text 2"/>
          <p:cNvSpPr/>
          <p:nvPr/>
        </p:nvSpPr>
        <p:spPr>
          <a:xfrm>
            <a:off x="8097958" y="1940095"/>
            <a:ext cx="2444294" cy="751384"/>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User Interface (GalaxiesUI)</a:t>
            </a:r>
            <a:endParaRPr lang="en-US" sz="1350" dirty="0"/>
          </a:p>
        </p:txBody>
      </p:sp>
      <p:sp>
        <p:nvSpPr>
          <p:cNvPr id="6" name="Text 3"/>
          <p:cNvSpPr/>
          <p:nvPr/>
        </p:nvSpPr>
        <p:spPr>
          <a:xfrm>
            <a:off x="8097958" y="2798342"/>
            <a:ext cx="2444294" cy="601107"/>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Reads and writes Game Logic</a:t>
            </a:r>
            <a:endParaRPr lang="en-US" sz="1050" dirty="0"/>
          </a:p>
        </p:txBody>
      </p:sp>
      <p:sp>
        <p:nvSpPr>
          <p:cNvPr id="7" name="Text 4"/>
          <p:cNvSpPr/>
          <p:nvPr/>
        </p:nvSpPr>
        <p:spPr>
          <a:xfrm>
            <a:off x="4023789" y="1977664"/>
            <a:ext cx="2444293" cy="375692"/>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GREEDY</a:t>
            </a:r>
            <a:endParaRPr lang="en-US" sz="1350" dirty="0"/>
          </a:p>
        </p:txBody>
      </p:sp>
      <p:sp>
        <p:nvSpPr>
          <p:cNvPr id="8" name="Text 5"/>
          <p:cNvSpPr/>
          <p:nvPr/>
        </p:nvSpPr>
        <p:spPr>
          <a:xfrm>
            <a:off x="4023789" y="2460220"/>
            <a:ext cx="2444293" cy="90166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compute_edge_scores(), select_best_edge()</a:t>
            </a:r>
            <a:endParaRPr lang="en-US" sz="1050" dirty="0"/>
          </a:p>
        </p:txBody>
      </p:sp>
      <p:sp>
        <p:nvSpPr>
          <p:cNvPr id="9" name="Text 6"/>
          <p:cNvSpPr/>
          <p:nvPr/>
        </p:nvSpPr>
        <p:spPr>
          <a:xfrm>
            <a:off x="4023789" y="6896723"/>
            <a:ext cx="2444293" cy="375692"/>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GRAPH</a:t>
            </a:r>
            <a:endParaRPr lang="en-US" sz="1350" dirty="0"/>
          </a:p>
        </p:txBody>
      </p:sp>
      <p:sp>
        <p:nvSpPr>
          <p:cNvPr id="10" name="Text 7"/>
          <p:cNvSpPr/>
          <p:nvPr/>
        </p:nvSpPr>
        <p:spPr>
          <a:xfrm>
            <a:off x="4023789" y="7379278"/>
            <a:ext cx="2444293" cy="601107"/>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cell_adjacency_graph()</a:t>
            </a:r>
            <a:endParaRPr lang="en-US" sz="1050" dirty="0"/>
          </a:p>
        </p:txBody>
      </p:sp>
      <p:sp>
        <p:nvSpPr>
          <p:cNvPr id="11" name="Text 8"/>
          <p:cNvSpPr/>
          <p:nvPr/>
        </p:nvSpPr>
        <p:spPr>
          <a:xfrm>
            <a:off x="8097958" y="6558600"/>
            <a:ext cx="2444294" cy="751384"/>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Data Model (GalaxiesModel)</a:t>
            </a:r>
            <a:endParaRPr lang="en-US" sz="1350" dirty="0"/>
          </a:p>
        </p:txBody>
      </p:sp>
      <p:sp>
        <p:nvSpPr>
          <p:cNvPr id="12" name="Text 9"/>
          <p:cNvSpPr/>
          <p:nvPr/>
        </p:nvSpPr>
        <p:spPr>
          <a:xfrm>
            <a:off x="8097958" y="7416847"/>
            <a:ext cx="2444294" cy="90166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Contains core graph, traversal, greedy, sorting</a:t>
            </a:r>
            <a:endParaRPr lang="en-US" sz="1050" dirty="0"/>
          </a:p>
        </p:txBody>
      </p:sp>
      <p:sp>
        <p:nvSpPr>
          <p:cNvPr id="13" name="Text 10"/>
          <p:cNvSpPr/>
          <p:nvPr/>
        </p:nvSpPr>
        <p:spPr>
          <a:xfrm>
            <a:off x="8979582" y="4140814"/>
            <a:ext cx="2497724" cy="751384"/>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Game Logic (GalaxiesGame)</a:t>
            </a:r>
            <a:endParaRPr lang="en-US" sz="1350" dirty="0"/>
          </a:p>
        </p:txBody>
      </p:sp>
      <p:sp>
        <p:nvSpPr>
          <p:cNvPr id="14" name="Text 11"/>
          <p:cNvSpPr/>
          <p:nvPr/>
        </p:nvSpPr>
        <p:spPr>
          <a:xfrm>
            <a:off x="8979582" y="4999061"/>
            <a:ext cx="2497724" cy="90166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Orchestrates and delegates to Data Model</a:t>
            </a:r>
            <a:endParaRPr lang="en-US" sz="1050" dirty="0"/>
          </a:p>
        </p:txBody>
      </p:sp>
      <p:sp>
        <p:nvSpPr>
          <p:cNvPr id="15" name="Text 12"/>
          <p:cNvSpPr/>
          <p:nvPr/>
        </p:nvSpPr>
        <p:spPr>
          <a:xfrm>
            <a:off x="3128808" y="4492295"/>
            <a:ext cx="2497724" cy="37569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TRAVERSAL</a:t>
            </a:r>
            <a:endParaRPr lang="en-US" sz="1350" dirty="0"/>
          </a:p>
        </p:txBody>
      </p:sp>
      <p:sp>
        <p:nvSpPr>
          <p:cNvPr id="16" name="Text 13"/>
          <p:cNvSpPr/>
          <p:nvPr/>
        </p:nvSpPr>
        <p:spPr>
          <a:xfrm>
            <a:off x="3128808" y="4974850"/>
            <a:ext cx="2497724" cy="601107"/>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build_regions_from_edges() [BFS]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5098" y="616863"/>
            <a:ext cx="6343055" cy="700921"/>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Inter Bold" pitchFamily="34" charset="0"/>
                <a:ea typeface="Inter Bold" pitchFamily="34" charset="-122"/>
                <a:cs typeface="Inter Bold" pitchFamily="34" charset="-120"/>
              </a:rPr>
              <a:t>Performance Summary</a:t>
            </a:r>
            <a:endParaRPr lang="en-US" sz="4400" dirty="0"/>
          </a:p>
        </p:txBody>
      </p:sp>
      <p:sp>
        <p:nvSpPr>
          <p:cNvPr id="3" name="Shape 1"/>
          <p:cNvSpPr/>
          <p:nvPr/>
        </p:nvSpPr>
        <p:spPr>
          <a:xfrm>
            <a:off x="785098" y="1766411"/>
            <a:ext cx="13060204" cy="5235178"/>
          </a:xfrm>
          <a:prstGeom prst="roundRect">
            <a:avLst>
              <a:gd name="adj" fmla="val 1800"/>
            </a:avLst>
          </a:prstGeom>
          <a:noFill/>
          <a:ln w="7620">
            <a:solidFill>
              <a:srgbClr val="000000">
                <a:alpha val="8000"/>
              </a:srgbClr>
            </a:solidFill>
            <a:prstDash val="solid"/>
          </a:ln>
        </p:spPr>
      </p:sp>
      <p:sp>
        <p:nvSpPr>
          <p:cNvPr id="4" name="Shape 2"/>
          <p:cNvSpPr/>
          <p:nvPr/>
        </p:nvSpPr>
        <p:spPr>
          <a:xfrm>
            <a:off x="792718" y="1774031"/>
            <a:ext cx="13044964" cy="1002030"/>
          </a:xfrm>
          <a:prstGeom prst="rect">
            <a:avLst/>
          </a:prstGeom>
          <a:solidFill>
            <a:srgbClr val="FFFFFF">
              <a:alpha val="4000"/>
            </a:srgbClr>
          </a:solidFill>
          <a:ln/>
        </p:spPr>
      </p:sp>
      <p:sp>
        <p:nvSpPr>
          <p:cNvPr id="5" name="Text 3"/>
          <p:cNvSpPr/>
          <p:nvPr/>
        </p:nvSpPr>
        <p:spPr>
          <a:xfrm>
            <a:off x="1017032" y="1916192"/>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Graph Build</a:t>
            </a:r>
            <a:endParaRPr lang="en-US" sz="1750" dirty="0"/>
          </a:p>
        </p:txBody>
      </p:sp>
      <p:sp>
        <p:nvSpPr>
          <p:cNvPr id="6" name="Text 4"/>
          <p:cNvSpPr/>
          <p:nvPr/>
        </p:nvSpPr>
        <p:spPr>
          <a:xfrm>
            <a:off x="4282083" y="191619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O(N²)</a:t>
            </a:r>
            <a:endParaRPr lang="en-US" sz="1750" dirty="0"/>
          </a:p>
        </p:txBody>
      </p:sp>
      <p:sp>
        <p:nvSpPr>
          <p:cNvPr id="7" name="Text 5"/>
          <p:cNvSpPr/>
          <p:nvPr/>
        </p:nvSpPr>
        <p:spPr>
          <a:xfrm>
            <a:off x="7543324" y="191619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O(N²)</a:t>
            </a:r>
            <a:endParaRPr lang="en-US" sz="1750" dirty="0"/>
          </a:p>
        </p:txBody>
      </p:sp>
      <p:sp>
        <p:nvSpPr>
          <p:cNvPr id="8" name="Text 6"/>
          <p:cNvSpPr/>
          <p:nvPr/>
        </p:nvSpPr>
        <p:spPr>
          <a:xfrm>
            <a:off x="10804565" y="1916192"/>
            <a:ext cx="2808803" cy="71770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Update connectivity after edge change</a:t>
            </a:r>
            <a:endParaRPr lang="en-US" sz="1750" dirty="0"/>
          </a:p>
        </p:txBody>
      </p:sp>
      <p:sp>
        <p:nvSpPr>
          <p:cNvPr id="9" name="Shape 7"/>
          <p:cNvSpPr/>
          <p:nvPr/>
        </p:nvSpPr>
        <p:spPr>
          <a:xfrm>
            <a:off x="792718" y="2776061"/>
            <a:ext cx="13044964" cy="1002030"/>
          </a:xfrm>
          <a:prstGeom prst="rect">
            <a:avLst/>
          </a:prstGeom>
          <a:solidFill>
            <a:srgbClr val="000000">
              <a:alpha val="4000"/>
            </a:srgbClr>
          </a:solidFill>
          <a:ln/>
        </p:spPr>
      </p:sp>
      <p:sp>
        <p:nvSpPr>
          <p:cNvPr id="10" name="Text 8"/>
          <p:cNvSpPr/>
          <p:nvPr/>
        </p:nvSpPr>
        <p:spPr>
          <a:xfrm>
            <a:off x="1017032" y="2918222"/>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BFS Traversal</a:t>
            </a:r>
            <a:endParaRPr lang="en-US" sz="1750" dirty="0"/>
          </a:p>
        </p:txBody>
      </p:sp>
      <p:sp>
        <p:nvSpPr>
          <p:cNvPr id="11" name="Text 9"/>
          <p:cNvSpPr/>
          <p:nvPr/>
        </p:nvSpPr>
        <p:spPr>
          <a:xfrm>
            <a:off x="4282083" y="291822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O(N²)</a:t>
            </a:r>
            <a:endParaRPr lang="en-US" sz="1750" dirty="0"/>
          </a:p>
        </p:txBody>
      </p:sp>
      <p:sp>
        <p:nvSpPr>
          <p:cNvPr id="12" name="Text 10"/>
          <p:cNvSpPr/>
          <p:nvPr/>
        </p:nvSpPr>
        <p:spPr>
          <a:xfrm>
            <a:off x="7543324" y="291822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O(N²)</a:t>
            </a:r>
            <a:endParaRPr lang="en-US" sz="1750" dirty="0"/>
          </a:p>
        </p:txBody>
      </p:sp>
      <p:sp>
        <p:nvSpPr>
          <p:cNvPr id="13" name="Text 11"/>
          <p:cNvSpPr/>
          <p:nvPr/>
        </p:nvSpPr>
        <p:spPr>
          <a:xfrm>
            <a:off x="10804565" y="2918222"/>
            <a:ext cx="2808803" cy="71770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Detect regions from current edges</a:t>
            </a:r>
            <a:endParaRPr lang="en-US" sz="1750" dirty="0"/>
          </a:p>
        </p:txBody>
      </p:sp>
      <p:sp>
        <p:nvSpPr>
          <p:cNvPr id="14" name="Shape 12"/>
          <p:cNvSpPr/>
          <p:nvPr/>
        </p:nvSpPr>
        <p:spPr>
          <a:xfrm>
            <a:off x="792718" y="3778091"/>
            <a:ext cx="13044964" cy="643176"/>
          </a:xfrm>
          <a:prstGeom prst="rect">
            <a:avLst/>
          </a:prstGeom>
          <a:solidFill>
            <a:srgbClr val="FFFFFF">
              <a:alpha val="4000"/>
            </a:srgbClr>
          </a:solidFill>
          <a:ln/>
        </p:spPr>
      </p:sp>
      <p:sp>
        <p:nvSpPr>
          <p:cNvPr id="15" name="Text 13"/>
          <p:cNvSpPr/>
          <p:nvPr/>
        </p:nvSpPr>
        <p:spPr>
          <a:xfrm>
            <a:off x="1017032" y="3920252"/>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Greedy Scoring</a:t>
            </a:r>
            <a:endParaRPr lang="en-US" sz="1750" dirty="0"/>
          </a:p>
        </p:txBody>
      </p:sp>
      <p:sp>
        <p:nvSpPr>
          <p:cNvPr id="16" name="Text 14"/>
          <p:cNvSpPr/>
          <p:nvPr/>
        </p:nvSpPr>
        <p:spPr>
          <a:xfrm>
            <a:off x="4282083" y="392025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O(E·N²)</a:t>
            </a:r>
            <a:endParaRPr lang="en-US" sz="1750" dirty="0"/>
          </a:p>
        </p:txBody>
      </p:sp>
      <p:sp>
        <p:nvSpPr>
          <p:cNvPr id="17" name="Text 15"/>
          <p:cNvSpPr/>
          <p:nvPr/>
        </p:nvSpPr>
        <p:spPr>
          <a:xfrm>
            <a:off x="7543324" y="3920252"/>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O(E)</a:t>
            </a:r>
            <a:endParaRPr lang="en-US" sz="1750" dirty="0"/>
          </a:p>
        </p:txBody>
      </p:sp>
      <p:sp>
        <p:nvSpPr>
          <p:cNvPr id="18" name="Text 16"/>
          <p:cNvSpPr/>
          <p:nvPr/>
        </p:nvSpPr>
        <p:spPr>
          <a:xfrm>
            <a:off x="10804565" y="3920252"/>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Generate hint suggestion</a:t>
            </a:r>
            <a:endParaRPr lang="en-US" sz="1750" dirty="0"/>
          </a:p>
        </p:txBody>
      </p:sp>
      <p:sp>
        <p:nvSpPr>
          <p:cNvPr id="19" name="Shape 17"/>
          <p:cNvSpPr/>
          <p:nvPr/>
        </p:nvSpPr>
        <p:spPr>
          <a:xfrm>
            <a:off x="792718" y="4421267"/>
            <a:ext cx="13044964" cy="643176"/>
          </a:xfrm>
          <a:prstGeom prst="rect">
            <a:avLst/>
          </a:prstGeom>
          <a:solidFill>
            <a:srgbClr val="000000">
              <a:alpha val="4000"/>
            </a:srgbClr>
          </a:solidFill>
          <a:ln/>
        </p:spPr>
      </p:sp>
      <p:sp>
        <p:nvSpPr>
          <p:cNvPr id="20" name="Text 18"/>
          <p:cNvSpPr/>
          <p:nvPr/>
        </p:nvSpPr>
        <p:spPr>
          <a:xfrm>
            <a:off x="1017032" y="4563428"/>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Greedy Selection</a:t>
            </a:r>
            <a:endParaRPr lang="en-US" sz="1750" dirty="0"/>
          </a:p>
        </p:txBody>
      </p:sp>
      <p:sp>
        <p:nvSpPr>
          <p:cNvPr id="21" name="Text 19"/>
          <p:cNvSpPr/>
          <p:nvPr/>
        </p:nvSpPr>
        <p:spPr>
          <a:xfrm>
            <a:off x="4282083" y="4563428"/>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O(E)</a:t>
            </a:r>
            <a:endParaRPr lang="en-US" sz="1750" dirty="0"/>
          </a:p>
        </p:txBody>
      </p:sp>
      <p:sp>
        <p:nvSpPr>
          <p:cNvPr id="22" name="Text 20"/>
          <p:cNvSpPr/>
          <p:nvPr/>
        </p:nvSpPr>
        <p:spPr>
          <a:xfrm>
            <a:off x="7543324" y="4563428"/>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O(1)</a:t>
            </a:r>
            <a:endParaRPr lang="en-US" sz="1750" dirty="0"/>
          </a:p>
        </p:txBody>
      </p:sp>
      <p:sp>
        <p:nvSpPr>
          <p:cNvPr id="23" name="Text 21"/>
          <p:cNvSpPr/>
          <p:nvPr/>
        </p:nvSpPr>
        <p:spPr>
          <a:xfrm>
            <a:off x="10804565" y="4563428"/>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Choose best from scores</a:t>
            </a:r>
            <a:endParaRPr lang="en-US" sz="1750" dirty="0"/>
          </a:p>
        </p:txBody>
      </p:sp>
      <p:sp>
        <p:nvSpPr>
          <p:cNvPr id="24" name="Shape 22"/>
          <p:cNvSpPr/>
          <p:nvPr/>
        </p:nvSpPr>
        <p:spPr>
          <a:xfrm>
            <a:off x="792718" y="5064443"/>
            <a:ext cx="13044964" cy="643176"/>
          </a:xfrm>
          <a:prstGeom prst="rect">
            <a:avLst/>
          </a:prstGeom>
          <a:solidFill>
            <a:srgbClr val="FFFFFF">
              <a:alpha val="4000"/>
            </a:srgbClr>
          </a:solidFill>
          <a:ln/>
        </p:spPr>
      </p:sp>
      <p:sp>
        <p:nvSpPr>
          <p:cNvPr id="25" name="Text 23"/>
          <p:cNvSpPr/>
          <p:nvPr/>
        </p:nvSpPr>
        <p:spPr>
          <a:xfrm>
            <a:off x="1017032" y="5206603"/>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Sort by Score</a:t>
            </a:r>
            <a:endParaRPr lang="en-US" sz="1750" dirty="0"/>
          </a:p>
        </p:txBody>
      </p:sp>
      <p:sp>
        <p:nvSpPr>
          <p:cNvPr id="26" name="Text 24"/>
          <p:cNvSpPr/>
          <p:nvPr/>
        </p:nvSpPr>
        <p:spPr>
          <a:xfrm>
            <a:off x="4282083" y="5206603"/>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O(E log E)</a:t>
            </a:r>
            <a:endParaRPr lang="en-US" sz="1750" dirty="0"/>
          </a:p>
        </p:txBody>
      </p:sp>
      <p:sp>
        <p:nvSpPr>
          <p:cNvPr id="27" name="Text 25"/>
          <p:cNvSpPr/>
          <p:nvPr/>
        </p:nvSpPr>
        <p:spPr>
          <a:xfrm>
            <a:off x="7543324" y="5206603"/>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O(E)</a:t>
            </a:r>
            <a:endParaRPr lang="en-US" sz="1750" dirty="0"/>
          </a:p>
        </p:txBody>
      </p:sp>
      <p:sp>
        <p:nvSpPr>
          <p:cNvPr id="28" name="Text 26"/>
          <p:cNvSpPr/>
          <p:nvPr/>
        </p:nvSpPr>
        <p:spPr>
          <a:xfrm>
            <a:off x="10804565" y="5206603"/>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Rank all edges</a:t>
            </a:r>
            <a:endParaRPr lang="en-US" sz="1750" dirty="0"/>
          </a:p>
        </p:txBody>
      </p:sp>
      <p:sp>
        <p:nvSpPr>
          <p:cNvPr id="29" name="Shape 27"/>
          <p:cNvSpPr/>
          <p:nvPr/>
        </p:nvSpPr>
        <p:spPr>
          <a:xfrm>
            <a:off x="792718" y="5707618"/>
            <a:ext cx="13044964" cy="643176"/>
          </a:xfrm>
          <a:prstGeom prst="rect">
            <a:avLst/>
          </a:prstGeom>
          <a:solidFill>
            <a:srgbClr val="000000">
              <a:alpha val="4000"/>
            </a:srgbClr>
          </a:solidFill>
          <a:ln/>
        </p:spPr>
      </p:sp>
      <p:sp>
        <p:nvSpPr>
          <p:cNvPr id="30" name="Text 28"/>
          <p:cNvSpPr/>
          <p:nvPr/>
        </p:nvSpPr>
        <p:spPr>
          <a:xfrm>
            <a:off x="1017032" y="5849779"/>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Sort by Size</a:t>
            </a:r>
            <a:endParaRPr lang="en-US" sz="1750" dirty="0"/>
          </a:p>
        </p:txBody>
      </p:sp>
      <p:sp>
        <p:nvSpPr>
          <p:cNvPr id="31" name="Text 29"/>
          <p:cNvSpPr/>
          <p:nvPr/>
        </p:nvSpPr>
        <p:spPr>
          <a:xfrm>
            <a:off x="4282083" y="5849779"/>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O(R log R)</a:t>
            </a:r>
            <a:endParaRPr lang="en-US" sz="1750" dirty="0"/>
          </a:p>
        </p:txBody>
      </p:sp>
      <p:sp>
        <p:nvSpPr>
          <p:cNvPr id="32" name="Text 30"/>
          <p:cNvSpPr/>
          <p:nvPr/>
        </p:nvSpPr>
        <p:spPr>
          <a:xfrm>
            <a:off x="7543324" y="5849779"/>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O(R)</a:t>
            </a:r>
            <a:endParaRPr lang="en-US" sz="1750" dirty="0"/>
          </a:p>
        </p:txBody>
      </p:sp>
      <p:sp>
        <p:nvSpPr>
          <p:cNvPr id="33" name="Text 31"/>
          <p:cNvSpPr/>
          <p:nvPr/>
        </p:nvSpPr>
        <p:spPr>
          <a:xfrm>
            <a:off x="10804565" y="5849779"/>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Efficient validation</a:t>
            </a:r>
            <a:endParaRPr lang="en-US" sz="1750" dirty="0"/>
          </a:p>
        </p:txBody>
      </p:sp>
      <p:sp>
        <p:nvSpPr>
          <p:cNvPr id="34" name="Shape 32"/>
          <p:cNvSpPr/>
          <p:nvPr/>
        </p:nvSpPr>
        <p:spPr>
          <a:xfrm>
            <a:off x="792718" y="6350794"/>
            <a:ext cx="13044964" cy="643176"/>
          </a:xfrm>
          <a:prstGeom prst="rect">
            <a:avLst/>
          </a:prstGeom>
          <a:solidFill>
            <a:srgbClr val="FFFFFF">
              <a:alpha val="4000"/>
            </a:srgbClr>
          </a:solidFill>
          <a:ln/>
        </p:spPr>
      </p:sp>
      <p:sp>
        <p:nvSpPr>
          <p:cNvPr id="35" name="Text 33"/>
          <p:cNvSpPr/>
          <p:nvPr/>
        </p:nvSpPr>
        <p:spPr>
          <a:xfrm>
            <a:off x="1017032" y="6492954"/>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Sort by Heuristic</a:t>
            </a:r>
            <a:endParaRPr lang="en-US" sz="1750" dirty="0"/>
          </a:p>
        </p:txBody>
      </p:sp>
      <p:sp>
        <p:nvSpPr>
          <p:cNvPr id="36" name="Text 34"/>
          <p:cNvSpPr/>
          <p:nvPr/>
        </p:nvSpPr>
        <p:spPr>
          <a:xfrm>
            <a:off x="4282083" y="6492954"/>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O(C log C)</a:t>
            </a:r>
            <a:endParaRPr lang="en-US" sz="1750" dirty="0"/>
          </a:p>
        </p:txBody>
      </p:sp>
      <p:sp>
        <p:nvSpPr>
          <p:cNvPr id="37" name="Text 35"/>
          <p:cNvSpPr/>
          <p:nvPr/>
        </p:nvSpPr>
        <p:spPr>
          <a:xfrm>
            <a:off x="7543324" y="6492954"/>
            <a:ext cx="280499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O(C)</a:t>
            </a:r>
            <a:endParaRPr lang="en-US" sz="1750" dirty="0"/>
          </a:p>
        </p:txBody>
      </p:sp>
      <p:sp>
        <p:nvSpPr>
          <p:cNvPr id="38" name="Text 36"/>
          <p:cNvSpPr/>
          <p:nvPr/>
        </p:nvSpPr>
        <p:spPr>
          <a:xfrm>
            <a:off x="10804565" y="6492954"/>
            <a:ext cx="2808803"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Search pruning</a:t>
            </a:r>
            <a:endParaRPr lang="en-US" sz="1750" dirty="0"/>
          </a:p>
        </p:txBody>
      </p:sp>
      <p:sp>
        <p:nvSpPr>
          <p:cNvPr id="39" name="Text 37"/>
          <p:cNvSpPr/>
          <p:nvPr/>
        </p:nvSpPr>
        <p:spPr>
          <a:xfrm>
            <a:off x="785098" y="7253883"/>
            <a:ext cx="13060204" cy="3588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Where: N=grid size, E=edges, R=regions, C=candidates, D=dots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1576</Words>
  <Application>Microsoft Office PowerPoint</Application>
  <PresentationFormat>Custom</PresentationFormat>
  <Paragraphs>224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Inter</vt:lpstr>
      <vt:lpstr>Inter Bold</vt:lpstr>
      <vt:lpstr>Inter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Adithya Dev</cp:lastModifiedBy>
  <cp:revision>2</cp:revision>
  <dcterms:created xsi:type="dcterms:W3CDTF">2025-12-26T07:49:44Z</dcterms:created>
  <dcterms:modified xsi:type="dcterms:W3CDTF">2025-12-26T08:28:02Z</dcterms:modified>
</cp:coreProperties>
</file>